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CBB8518-17B9-48CA-8E50-F30CE17E2B20}" type="datetimeFigureOut">
              <a:rPr lang="cs-CZ" smtClean="0"/>
              <a:t>20.11.2019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859606-6F6B-4161-BF88-09A3EBA1204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Prepuberta </a:t>
            </a:r>
            <a:br>
              <a:rPr lang="cs-CZ" sz="4800" dirty="0" smtClean="0"/>
            </a:br>
            <a:r>
              <a:rPr lang="cs-CZ" sz="4800" dirty="0" smtClean="0"/>
              <a:t>a puberta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4944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Mladší školní věk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/>
              <a:t>6/7 let – 11 let</a:t>
            </a:r>
          </a:p>
          <a:p>
            <a:r>
              <a:rPr lang="cs-CZ" sz="3200" dirty="0" smtClean="0"/>
              <a:t>první známky pohlavního dospívání</a:t>
            </a:r>
          </a:p>
          <a:p>
            <a:r>
              <a:rPr lang="cs-CZ" sz="3200" b="1" i="1" dirty="0" smtClean="0">
                <a:solidFill>
                  <a:srgbClr val="00B050"/>
                </a:solidFill>
              </a:rPr>
              <a:t>psychoanalyticky</a:t>
            </a:r>
            <a:r>
              <a:rPr lang="cs-CZ" sz="3200" dirty="0" smtClean="0"/>
              <a:t>: </a:t>
            </a:r>
            <a:r>
              <a:rPr lang="cs-CZ" sz="3200" dirty="0" smtClean="0">
                <a:solidFill>
                  <a:srgbClr val="FF0000"/>
                </a:solidFill>
              </a:rPr>
              <a:t>období latence</a:t>
            </a:r>
          </a:p>
          <a:p>
            <a:pPr lvl="1"/>
            <a:r>
              <a:rPr lang="cs-CZ" sz="2800" dirty="0" smtClean="0"/>
              <a:t>střízlivý realismus = zaměření na svět</a:t>
            </a:r>
          </a:p>
          <a:p>
            <a:pPr lvl="1"/>
            <a:r>
              <a:rPr lang="cs-CZ" sz="2800" dirty="0" smtClean="0"/>
              <a:t>od závislosti na autoritě (naivní realismus) ke kritičnosti (kritický realismus)</a:t>
            </a:r>
          </a:p>
          <a:p>
            <a:r>
              <a:rPr lang="cs-CZ" sz="3100" b="1" i="1" dirty="0" smtClean="0">
                <a:solidFill>
                  <a:srgbClr val="00B050"/>
                </a:solidFill>
              </a:rPr>
              <a:t>psychosociálně</a:t>
            </a:r>
            <a:r>
              <a:rPr lang="cs-CZ" sz="3100" dirty="0" smtClean="0"/>
              <a:t>: aktivita a </a:t>
            </a:r>
            <a:r>
              <a:rPr lang="cs-CZ" sz="3100" dirty="0" smtClean="0">
                <a:solidFill>
                  <a:srgbClr val="FF0000"/>
                </a:solidFill>
              </a:rPr>
              <a:t>snaživost</a:t>
            </a:r>
            <a:r>
              <a:rPr lang="cs-CZ" sz="3100" dirty="0" smtClean="0"/>
              <a:t>, iniciativa vs. </a:t>
            </a:r>
            <a:r>
              <a:rPr lang="cs-CZ" sz="3100" dirty="0" smtClean="0">
                <a:solidFill>
                  <a:srgbClr val="FF0000"/>
                </a:solidFill>
              </a:rPr>
              <a:t>méněcennost</a:t>
            </a:r>
          </a:p>
          <a:p>
            <a:pPr lvl="1"/>
            <a:r>
              <a:rPr lang="cs-CZ" sz="2800" dirty="0" smtClean="0"/>
              <a:t>dosažení pocitu kompetence, sebevědomí (vliv školy dominantní)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47787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b="1" i="1" dirty="0" smtClean="0">
                <a:solidFill>
                  <a:srgbClr val="00B050"/>
                </a:solidFill>
              </a:rPr>
              <a:t>rozvoj kognice</a:t>
            </a:r>
            <a:r>
              <a:rPr lang="cs-CZ" sz="3200" dirty="0" smtClean="0"/>
              <a:t>: </a:t>
            </a:r>
          </a:p>
          <a:p>
            <a:pPr lvl="1"/>
            <a:r>
              <a:rPr lang="cs-CZ" sz="2800" dirty="0" smtClean="0"/>
              <a:t>cílevědomé vnímání </a:t>
            </a:r>
            <a:r>
              <a:rPr lang="cs-CZ" sz="2400" dirty="0" smtClean="0"/>
              <a:t>(10-11 let jako dospělý)</a:t>
            </a:r>
          </a:p>
          <a:p>
            <a:pPr lvl="1"/>
            <a:r>
              <a:rPr lang="cs-CZ" sz="2800" dirty="0" smtClean="0"/>
              <a:t>představivost na vrcholu </a:t>
            </a:r>
            <a:r>
              <a:rPr lang="cs-CZ" sz="2400" dirty="0" smtClean="0"/>
              <a:t>(</a:t>
            </a:r>
            <a:r>
              <a:rPr lang="cs-CZ" sz="2500" dirty="0" smtClean="0"/>
              <a:t>skutečnost </a:t>
            </a:r>
            <a:r>
              <a:rPr lang="cs-CZ" sz="2500" dirty="0"/>
              <a:t>X</a:t>
            </a:r>
            <a:r>
              <a:rPr lang="cs-CZ" sz="2500" dirty="0" smtClean="0"/>
              <a:t> fantazie; úmyslnost, záměrnost; denní snění)</a:t>
            </a:r>
          </a:p>
          <a:p>
            <a:pPr lvl="1"/>
            <a:r>
              <a:rPr lang="cs-CZ" sz="2800" dirty="0" smtClean="0"/>
              <a:t>paměť se zdokonaluje </a:t>
            </a:r>
            <a:r>
              <a:rPr lang="cs-CZ" sz="2400" dirty="0" smtClean="0"/>
              <a:t>(záměrnost, racionalita, propojené druhy paměti)</a:t>
            </a:r>
          </a:p>
          <a:p>
            <a:pPr lvl="1"/>
            <a:r>
              <a:rPr lang="cs-CZ" sz="2800" dirty="0" smtClean="0"/>
              <a:t>pozornost má prvořadý význam </a:t>
            </a:r>
            <a:r>
              <a:rPr lang="cs-CZ" sz="2400" dirty="0" smtClean="0"/>
              <a:t>(ovládání vůlí X bez autoregulačních mechanismů)</a:t>
            </a:r>
          </a:p>
          <a:p>
            <a:pPr lvl="1"/>
            <a:r>
              <a:rPr lang="cs-CZ" sz="2800" dirty="0" smtClean="0"/>
              <a:t>myšlení – stadium konkrétních operací </a:t>
            </a:r>
            <a:r>
              <a:rPr lang="cs-CZ" sz="2400" dirty="0" smtClean="0"/>
              <a:t>(schopnost logických operací v systému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94571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Prepuberta a puberta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fyzické i psychické změny</a:t>
            </a:r>
            <a:endParaRPr lang="cs-CZ" sz="3200" dirty="0"/>
          </a:p>
          <a:p>
            <a:pPr lvl="1"/>
            <a:r>
              <a:rPr lang="cs-CZ" sz="2400" dirty="0" smtClean="0"/>
              <a:t>druhá strukturální přeměna</a:t>
            </a:r>
          </a:p>
          <a:p>
            <a:pPr lvl="1"/>
            <a:r>
              <a:rPr lang="cs-CZ" sz="2400" dirty="0" smtClean="0"/>
              <a:t>sekulární akcelerace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prepuberta</a:t>
            </a:r>
            <a:r>
              <a:rPr lang="cs-CZ" sz="3200" dirty="0" smtClean="0"/>
              <a:t>: D kolem 10 let, CH 11 let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puberta</a:t>
            </a:r>
            <a:r>
              <a:rPr lang="cs-CZ" sz="3200" dirty="0" smtClean="0"/>
              <a:t>: D 12,5 let, CH 13 let</a:t>
            </a:r>
          </a:p>
        </p:txBody>
      </p:sp>
    </p:spTree>
    <p:extLst>
      <p:ext uri="{BB962C8B-B14F-4D97-AF65-F5344CB8AC3E}">
        <p14:creationId xmlns:p14="http://schemas.microsoft.com/office/powerpoint/2010/main" val="1270283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Prepuberta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b="1" i="1" dirty="0" smtClean="0">
                <a:solidFill>
                  <a:srgbClr val="00B050"/>
                </a:solidFill>
              </a:rPr>
              <a:t>rozvoj kognice</a:t>
            </a:r>
            <a:r>
              <a:rPr lang="cs-CZ" sz="3200" dirty="0" smtClean="0"/>
              <a:t>: </a:t>
            </a:r>
          </a:p>
          <a:p>
            <a:pPr lvl="1"/>
            <a:r>
              <a:rPr lang="cs-CZ" sz="2800" dirty="0" smtClean="0"/>
              <a:t>zdokonalení percepce</a:t>
            </a:r>
          </a:p>
          <a:p>
            <a:pPr lvl="2"/>
            <a:r>
              <a:rPr lang="cs-CZ" sz="2400" dirty="0" smtClean="0"/>
              <a:t>diskriminace podnětů</a:t>
            </a:r>
          </a:p>
          <a:p>
            <a:pPr lvl="2"/>
            <a:r>
              <a:rPr lang="cs-CZ" sz="2400" dirty="0" smtClean="0"/>
              <a:t>přechodné zhoršení percepční výkonnosti</a:t>
            </a:r>
          </a:p>
          <a:p>
            <a:pPr lvl="1"/>
            <a:r>
              <a:rPr lang="cs-CZ" sz="2800" dirty="0" smtClean="0"/>
              <a:t>fantazie</a:t>
            </a:r>
          </a:p>
          <a:p>
            <a:pPr lvl="2"/>
            <a:r>
              <a:rPr lang="cs-CZ" sz="2400" dirty="0" smtClean="0"/>
              <a:t>denní snění</a:t>
            </a:r>
          </a:p>
          <a:p>
            <a:pPr lvl="1"/>
            <a:r>
              <a:rPr lang="cs-CZ" sz="2700" dirty="0" smtClean="0"/>
              <a:t>myšlení a paměť</a:t>
            </a:r>
          </a:p>
          <a:p>
            <a:pPr lvl="2"/>
            <a:r>
              <a:rPr lang="cs-CZ" sz="2400" dirty="0" smtClean="0"/>
              <a:t>rozvoj abstrakce, logická paměť</a:t>
            </a:r>
          </a:p>
          <a:p>
            <a:pPr lvl="2"/>
            <a:r>
              <a:rPr lang="cs-CZ" sz="2400" dirty="0" smtClean="0"/>
              <a:t>schopnost řešit problémy novým způsobem</a:t>
            </a:r>
          </a:p>
          <a:p>
            <a:pPr lvl="2"/>
            <a:r>
              <a:rPr lang="cs-CZ" sz="2400" dirty="0" smtClean="0"/>
              <a:t>od konkrétních operací k formálním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54365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Puberta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b="1" i="1" dirty="0">
                <a:solidFill>
                  <a:srgbClr val="00B050"/>
                </a:solidFill>
              </a:rPr>
              <a:t>psychoanalyticky</a:t>
            </a:r>
            <a:r>
              <a:rPr lang="cs-CZ" sz="3200" dirty="0"/>
              <a:t>: období genitální</a:t>
            </a:r>
          </a:p>
          <a:p>
            <a:r>
              <a:rPr lang="cs-CZ" sz="3200" b="1" i="1" dirty="0">
                <a:solidFill>
                  <a:srgbClr val="00B050"/>
                </a:solidFill>
              </a:rPr>
              <a:t>psychosociálně</a:t>
            </a:r>
            <a:r>
              <a:rPr lang="cs-CZ" sz="3200" dirty="0" smtClean="0"/>
              <a:t>: identita X zmatení rolí </a:t>
            </a:r>
            <a:r>
              <a:rPr lang="cs-CZ" dirty="0" smtClean="0"/>
              <a:t>(sebezdokonalení, porovnávání, smysl života)</a:t>
            </a:r>
            <a:endParaRPr lang="cs-CZ" dirty="0"/>
          </a:p>
          <a:p>
            <a:r>
              <a:rPr lang="cs-CZ" sz="3200" b="1" i="1" dirty="0" smtClean="0">
                <a:solidFill>
                  <a:srgbClr val="00B050"/>
                </a:solidFill>
              </a:rPr>
              <a:t>rozvoj kognice</a:t>
            </a:r>
            <a:r>
              <a:rPr lang="cs-CZ" sz="3200" dirty="0" smtClean="0"/>
              <a:t>:</a:t>
            </a:r>
          </a:p>
          <a:p>
            <a:pPr lvl="1"/>
            <a:r>
              <a:rPr lang="cs-CZ" sz="2800" dirty="0" smtClean="0"/>
              <a:t>precizní percepční diskriminace</a:t>
            </a:r>
          </a:p>
          <a:p>
            <a:pPr lvl="1"/>
            <a:r>
              <a:rPr lang="cs-CZ" sz="2800" dirty="0" smtClean="0"/>
              <a:t>logická paměť</a:t>
            </a:r>
          </a:p>
          <a:p>
            <a:pPr lvl="1"/>
            <a:r>
              <a:rPr lang="cs-CZ" sz="2800" dirty="0" smtClean="0"/>
              <a:t>fantazijní produkce</a:t>
            </a:r>
          </a:p>
          <a:p>
            <a:pPr lvl="1"/>
            <a:r>
              <a:rPr lang="cs-CZ" sz="2800" dirty="0" smtClean="0"/>
              <a:t>abstrakce; hypotetické, deduktivní usuzování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87992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sz="2800" dirty="0" smtClean="0"/>
              <a:t>racionalismus, radikalismus, unáhlené a generalizované názory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295960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32</TotalTime>
  <Words>225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Prepuberta  a puberta</vt:lpstr>
      <vt:lpstr>Mladší školní věk</vt:lpstr>
      <vt:lpstr>Prezentace aplikace PowerPoint</vt:lpstr>
      <vt:lpstr>Prepuberta a puberta</vt:lpstr>
      <vt:lpstr>Prepuberta</vt:lpstr>
      <vt:lpstr>Puberta</vt:lpstr>
      <vt:lpstr>Prezentace aplikace PowerPoint</vt:lpstr>
    </vt:vector>
  </TitlesOfParts>
  <Company>Západočeská Univerzita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Prepuberta  a puberta</dc:title>
  <dc:creator>PhDr. Mgr. Kateřina LOHROVÁ Ph.D.</dc:creator>
  <cp:lastModifiedBy>PhDr. Mgr. Kateřina LOHROVÁ Ph.D.</cp:lastModifiedBy>
  <cp:revision>4</cp:revision>
  <dcterms:created xsi:type="dcterms:W3CDTF">2019-11-20T08:42:20Z</dcterms:created>
  <dcterms:modified xsi:type="dcterms:W3CDTF">2019-11-20T09:14:41Z</dcterms:modified>
</cp:coreProperties>
</file>