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52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96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63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840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42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511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2674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00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990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21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6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081FA-14D1-4671-8FD5-23C52B6033E9}" type="datetimeFigureOut">
              <a:rPr lang="cs-CZ" smtClean="0"/>
              <a:t>1.11.2017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26D69-06CB-4F2C-A23E-9C15A03FC3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555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Batolecí období</a:t>
            </a:r>
            <a:endParaRPr lang="cs-CZ" sz="4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539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Pětilístek shrnující základní poznatky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000" dirty="0" smtClean="0"/>
              <a:t> pojem         </a:t>
            </a:r>
            <a:r>
              <a:rPr lang="cs-CZ" b="1" dirty="0" smtClean="0">
                <a:solidFill>
                  <a:srgbClr val="00B050"/>
                </a:solidFill>
              </a:rPr>
              <a:t>BATOLE</a:t>
            </a:r>
          </a:p>
          <a:p>
            <a:pPr marL="0" indent="0" algn="ctr">
              <a:buNone/>
            </a:pPr>
            <a:r>
              <a:rPr lang="cs-CZ" sz="2000" dirty="0" smtClean="0"/>
              <a:t>adjektiva      </a:t>
            </a:r>
            <a:r>
              <a:rPr lang="cs-CZ" dirty="0" smtClean="0"/>
              <a:t>______      ______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000" dirty="0" smtClean="0"/>
              <a:t>slovesa        </a:t>
            </a:r>
            <a:r>
              <a:rPr lang="cs-CZ" dirty="0" smtClean="0"/>
              <a:t>______      ______      ______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000" dirty="0" smtClean="0"/>
              <a:t>výrok            </a:t>
            </a:r>
            <a:r>
              <a:rPr lang="cs-CZ" dirty="0" smtClean="0"/>
              <a:t>______      ______      ______      ______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000" dirty="0" smtClean="0"/>
              <a:t>		         synonymum        </a:t>
            </a:r>
            <a:r>
              <a:rPr lang="cs-CZ" dirty="0" smtClean="0"/>
              <a:t>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03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Kognitivní vývoj – myšlení a řeč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PŘÍZNAK</a:t>
            </a:r>
          </a:p>
          <a:p>
            <a:pPr marL="0" indent="0">
              <a:buNone/>
            </a:pPr>
            <a:r>
              <a:rPr lang="cs-CZ" dirty="0" smtClean="0"/>
              <a:t>SIGNÁL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SYMBOL</a:t>
            </a:r>
          </a:p>
          <a:p>
            <a:pPr marL="0" indent="0">
              <a:buNone/>
            </a:pPr>
            <a:r>
              <a:rPr lang="cs-CZ" dirty="0" smtClean="0"/>
              <a:t>ZNAK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vynalézání symbolů a objevování znaků</a:t>
            </a:r>
          </a:p>
          <a:p>
            <a:r>
              <a:rPr lang="cs-CZ" dirty="0" smtClean="0"/>
              <a:t>řeč si dítě vytváří ve stejné době jako symbol</a:t>
            </a:r>
          </a:p>
          <a:p>
            <a:r>
              <a:rPr lang="cs-CZ" dirty="0" smtClean="0"/>
              <a:t>symbolické činnosti ≠ tvorba pojmu</a:t>
            </a: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2627784" y="1768128"/>
            <a:ext cx="484632" cy="20162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759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tzv. </a:t>
            </a:r>
            <a:r>
              <a:rPr lang="cs-CZ" i="1" dirty="0" err="1" smtClean="0"/>
              <a:t>ptací</a:t>
            </a:r>
            <a:r>
              <a:rPr lang="cs-CZ" i="1" dirty="0" smtClean="0"/>
              <a:t> období</a:t>
            </a:r>
          </a:p>
          <a:p>
            <a:pPr lvl="1"/>
            <a:r>
              <a:rPr lang="cs-CZ" dirty="0" smtClean="0"/>
              <a:t>první = </a:t>
            </a:r>
            <a:r>
              <a:rPr lang="cs-CZ" b="1" dirty="0" smtClean="0">
                <a:solidFill>
                  <a:srgbClr val="00B050"/>
                </a:solidFill>
              </a:rPr>
              <a:t>CO?</a:t>
            </a:r>
            <a:r>
              <a:rPr lang="cs-CZ" dirty="0" smtClean="0"/>
              <a:t> (kdo?, kde?)</a:t>
            </a:r>
          </a:p>
          <a:p>
            <a:pPr lvl="1"/>
            <a:r>
              <a:rPr lang="cs-CZ" dirty="0" smtClean="0"/>
              <a:t>druhé = </a:t>
            </a:r>
            <a:r>
              <a:rPr lang="cs-CZ" b="1" dirty="0" smtClean="0">
                <a:solidFill>
                  <a:srgbClr val="00B0F0"/>
                </a:solidFill>
              </a:rPr>
              <a:t>PROČ? </a:t>
            </a:r>
            <a:r>
              <a:rPr lang="cs-CZ" dirty="0" smtClean="0"/>
              <a:t>(jak?)</a:t>
            </a:r>
          </a:p>
          <a:p>
            <a:endParaRPr lang="cs-CZ" dirty="0"/>
          </a:p>
          <a:p>
            <a:r>
              <a:rPr lang="cs-CZ" dirty="0" err="1" smtClean="0"/>
              <a:t>transduktivní</a:t>
            </a:r>
            <a:r>
              <a:rPr lang="cs-CZ" dirty="0" smtClean="0"/>
              <a:t> usuzování = od jednoho případu k druhému</a:t>
            </a:r>
          </a:p>
          <a:p>
            <a:r>
              <a:rPr lang="cs-CZ" dirty="0" smtClean="0"/>
              <a:t>neumí tvořit generické pojmy</a:t>
            </a:r>
          </a:p>
          <a:p>
            <a:r>
              <a:rPr lang="cs-CZ" dirty="0" smtClean="0"/>
              <a:t>neumí tvořit tranzitivní úsudky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8213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Hra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800" b="1" dirty="0" smtClean="0"/>
              <a:t>systematická explorace</a:t>
            </a:r>
            <a:r>
              <a:rPr lang="cs-CZ" sz="3800" dirty="0" smtClean="0"/>
              <a:t> (osahávání a manipulace), lokomoční hry (běhání), experimentace (často s předměty vydávající zvuk), jednoduché konstruktivní hry, sociální hry v podobě hříček, schovávání, žertování, estetická hry- prohlížení knížek, malování</a:t>
            </a:r>
          </a:p>
          <a:p>
            <a:r>
              <a:rPr lang="cs-CZ" sz="3800" dirty="0" smtClean="0"/>
              <a:t>dítě vstupuje do interakcí, v kontaktu s vrstevníky je přátelské, do 3 let </a:t>
            </a:r>
            <a:r>
              <a:rPr lang="cs-CZ" sz="3800" dirty="0" smtClean="0"/>
              <a:t>je však </a:t>
            </a:r>
            <a:r>
              <a:rPr lang="cs-CZ" sz="3800" b="1" dirty="0" smtClean="0"/>
              <a:t>hra paralelní</a:t>
            </a:r>
            <a:endParaRPr lang="cs-CZ" sz="3800" dirty="0" smtClean="0"/>
          </a:p>
          <a:p>
            <a:r>
              <a:rPr lang="cs-CZ" sz="3800" b="1" dirty="0" smtClean="0"/>
              <a:t>2. – 3. rok:</a:t>
            </a:r>
            <a:r>
              <a:rPr lang="cs-CZ" sz="3800" dirty="0" smtClean="0"/>
              <a:t> řečové aktivity od otázky </a:t>
            </a:r>
            <a:r>
              <a:rPr lang="cs-CZ" sz="3800" i="1" dirty="0" smtClean="0"/>
              <a:t>co</a:t>
            </a:r>
            <a:r>
              <a:rPr lang="cs-CZ" sz="3800" dirty="0" smtClean="0"/>
              <a:t> k </a:t>
            </a:r>
            <a:r>
              <a:rPr lang="cs-CZ" sz="3800" i="1" dirty="0" smtClean="0"/>
              <a:t>proč –</a:t>
            </a:r>
            <a:r>
              <a:rPr lang="cs-CZ" sz="3800" dirty="0" smtClean="0"/>
              <a:t> zvyšuje se oblíbenost </a:t>
            </a:r>
            <a:r>
              <a:rPr lang="cs-CZ" sz="3800" b="1" dirty="0" smtClean="0"/>
              <a:t>imitačních her </a:t>
            </a:r>
            <a:r>
              <a:rPr lang="cs-CZ" sz="3800" dirty="0" smtClean="0"/>
              <a:t>(na něco, na někoho), zvyšuje se kooperace s vrstevníky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7549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dirty="0" smtClean="0"/>
              <a:t>Hra podle </a:t>
            </a:r>
            <a:r>
              <a:rPr lang="cs-CZ" sz="4000" b="1" dirty="0" err="1" smtClean="0"/>
              <a:t>Piageta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h</a:t>
            </a:r>
            <a:r>
              <a:rPr lang="cs-CZ" dirty="0" smtClean="0"/>
              <a:t>ra je především asimilační činností </a:t>
            </a:r>
          </a:p>
          <a:p>
            <a:r>
              <a:rPr lang="cs-CZ" dirty="0" smtClean="0"/>
              <a:t>3 základní stádia: </a:t>
            </a:r>
            <a:r>
              <a:rPr lang="cs-CZ" b="1" dirty="0" smtClean="0"/>
              <a:t>procvičovací, symbolické, s pravidly</a:t>
            </a:r>
            <a:r>
              <a:rPr lang="cs-CZ" dirty="0" smtClean="0"/>
              <a:t> </a:t>
            </a:r>
          </a:p>
          <a:p>
            <a:r>
              <a:rPr lang="cs-CZ" b="1" dirty="0" smtClean="0"/>
              <a:t>symbolické hry</a:t>
            </a:r>
            <a:r>
              <a:rPr lang="cs-CZ" dirty="0" smtClean="0"/>
              <a:t> – od 2 do 4 let; symbolická schémata, pojí se s procvičovací hrou (např. dítě předstírá spánek, i když nespí), poté se přesouvají na jiný objekt (panenka spí)</a:t>
            </a:r>
          </a:p>
          <a:p>
            <a:pPr lvl="1"/>
            <a:r>
              <a:rPr lang="cs-CZ" dirty="0" smtClean="0"/>
              <a:t>symbolické kombinace se postupně rozvíjejí: první jednoduché kombinace a předvádění jednotlivých scén se rozvíjí do kompenzačních kombinací, ve kterých je dítě schopno realitu přizpůsobovat svým potřebám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471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dirty="0" smtClean="0"/>
              <a:t>Klasifikace her </a:t>
            </a:r>
            <a:r>
              <a:rPr lang="cs-CZ" sz="2000" dirty="0" smtClean="0"/>
              <a:t>(</a:t>
            </a:r>
            <a:r>
              <a:rPr lang="cs-CZ" sz="2000" dirty="0" err="1" smtClean="0"/>
              <a:t>Kuric</a:t>
            </a:r>
            <a:r>
              <a:rPr lang="cs-CZ" sz="2000" dirty="0" smtClean="0"/>
              <a:t>, 1984)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/>
          </a:bodyPr>
          <a:lstStyle/>
          <a:p>
            <a:r>
              <a:rPr lang="cs-CZ" b="1" dirty="0"/>
              <a:t>h</a:t>
            </a:r>
            <a:r>
              <a:rPr lang="cs-CZ" b="1" dirty="0" smtClean="0"/>
              <a:t>ry funkčn</a:t>
            </a:r>
            <a:r>
              <a:rPr lang="cs-CZ" dirty="0" smtClean="0"/>
              <a:t>í: hry s vlastním tělem rozvíjející hlavně senzomotorické funkce </a:t>
            </a:r>
          </a:p>
          <a:p>
            <a:r>
              <a:rPr lang="cs-CZ" b="1" dirty="0" smtClean="0"/>
              <a:t>manipulační hry</a:t>
            </a:r>
            <a:r>
              <a:rPr lang="cs-CZ" dirty="0" smtClean="0"/>
              <a:t>: hry s předměty, dítě se učí zacházet s předměty (např. čmárání tužkou, hnětení plastelíny, překládání kostek) </a:t>
            </a:r>
          </a:p>
          <a:p>
            <a:r>
              <a:rPr lang="cs-CZ" b="1" dirty="0"/>
              <a:t>n</a:t>
            </a:r>
            <a:r>
              <a:rPr lang="cs-CZ" b="1" dirty="0" smtClean="0"/>
              <a:t>apodobovací hry</a:t>
            </a:r>
            <a:r>
              <a:rPr lang="cs-CZ" dirty="0" smtClean="0"/>
              <a:t>: napodobování činností dospělých zvířat, podněcují rozvoj řeči, stávají se prostředkem pro kontakt a spolupráci s dospělým </a:t>
            </a:r>
          </a:p>
        </p:txBody>
      </p:sp>
    </p:spTree>
    <p:extLst>
      <p:ext uri="{BB962C8B-B14F-4D97-AF65-F5344CB8AC3E}">
        <p14:creationId xmlns:p14="http://schemas.microsoft.com/office/powerpoint/2010/main" val="1963758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fontScale="92500" lnSpcReduction="10000"/>
          </a:bodyPr>
          <a:lstStyle/>
          <a:p>
            <a:r>
              <a:rPr lang="cs-CZ" sz="3500" b="1" dirty="0" smtClean="0"/>
              <a:t>receptivní hry</a:t>
            </a:r>
            <a:r>
              <a:rPr lang="cs-CZ" sz="3500" dirty="0" smtClean="0"/>
              <a:t>: přijímání podnětů z vnějšku, např. prohlížení obrázků, poslouchání pohádek, hudby, říkanek, sledování televizních pořadů, loutkového divadla atd. </a:t>
            </a:r>
          </a:p>
          <a:p>
            <a:r>
              <a:rPr lang="cs-CZ" sz="3500" b="1" dirty="0" smtClean="0"/>
              <a:t>úlohové hry</a:t>
            </a:r>
            <a:r>
              <a:rPr lang="cs-CZ" sz="3500" dirty="0" smtClean="0"/>
              <a:t>: vycházejí z napodobovacích her, uplatnění fantazie, přebírá úlohy ze života </a:t>
            </a:r>
            <a:r>
              <a:rPr lang="cs-CZ" sz="3500" dirty="0" smtClean="0"/>
              <a:t>dospělých; hry fiktivní – kolektivní, děti </a:t>
            </a:r>
            <a:r>
              <a:rPr lang="cs-CZ" sz="3500" dirty="0" smtClean="0"/>
              <a:t>přebírají různé </a:t>
            </a:r>
            <a:r>
              <a:rPr lang="cs-CZ" sz="3500" dirty="0" smtClean="0"/>
              <a:t>role </a:t>
            </a:r>
            <a:endParaRPr lang="cs-CZ" sz="3500" dirty="0" smtClean="0"/>
          </a:p>
          <a:p>
            <a:r>
              <a:rPr lang="cs-CZ" sz="3500" b="1" dirty="0"/>
              <a:t>k</a:t>
            </a:r>
            <a:r>
              <a:rPr lang="cs-CZ" sz="3500" b="1" dirty="0" smtClean="0"/>
              <a:t>onstruktivní hry</a:t>
            </a:r>
            <a:r>
              <a:rPr lang="cs-CZ" sz="3500" dirty="0" smtClean="0"/>
              <a:t>: vycházejí z manipulačních her, zacházení s různými materiály, předměty a </a:t>
            </a:r>
            <a:r>
              <a:rPr lang="cs-CZ" sz="3500" dirty="0" smtClean="0"/>
              <a:t>látkami; dítě je </a:t>
            </a:r>
            <a:r>
              <a:rPr lang="cs-CZ" sz="3500" dirty="0" smtClean="0"/>
              <a:t>zaměřeno na výsledek své </a:t>
            </a:r>
            <a:r>
              <a:rPr lang="cs-CZ" sz="3500" dirty="0" smtClean="0"/>
              <a:t>činnosti (rozvoj poznávacích procesů) </a:t>
            </a:r>
            <a:endParaRPr lang="cs-CZ" sz="35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38239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409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Batolecí období</vt:lpstr>
      <vt:lpstr>Pětilístek shrnující základní poznatky</vt:lpstr>
      <vt:lpstr>Kognitivní vývoj – myšlení a řeč</vt:lpstr>
      <vt:lpstr>Prezentace aplikace PowerPoint</vt:lpstr>
      <vt:lpstr>Hra</vt:lpstr>
      <vt:lpstr>Hra podle Piageta</vt:lpstr>
      <vt:lpstr>Klasifikace her (Kuric, 1984)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Batolecí období</dc:title>
  <dc:creator>PhDr. Mgr. Kateřina LOHROVÁ Ph.D.</dc:creator>
  <cp:lastModifiedBy>PhDr. Mgr. Kateřina LOHROVÁ Ph.D.</cp:lastModifiedBy>
  <cp:revision>5</cp:revision>
  <dcterms:created xsi:type="dcterms:W3CDTF">2017-11-01T08:08:21Z</dcterms:created>
  <dcterms:modified xsi:type="dcterms:W3CDTF">2017-11-01T15:29:38Z</dcterms:modified>
</cp:coreProperties>
</file>