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6523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96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63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840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42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511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2674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008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990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211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6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081FA-14D1-4671-8FD5-23C52B6033E9}" type="datetimeFigureOut">
              <a:rPr lang="cs-CZ" smtClean="0"/>
              <a:t>21.11.2018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555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HRA	</a:t>
            </a:r>
            <a:endParaRPr lang="cs-CZ" sz="4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5398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Pětilístek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000" dirty="0" smtClean="0"/>
              <a:t> </a:t>
            </a:r>
            <a:r>
              <a:rPr lang="cs-CZ" sz="2000" dirty="0" smtClean="0"/>
              <a:t>pojem		</a:t>
            </a:r>
            <a:r>
              <a:rPr lang="cs-CZ" b="1" dirty="0" smtClean="0">
                <a:solidFill>
                  <a:srgbClr val="00B050"/>
                </a:solidFill>
              </a:rPr>
              <a:t>HRA</a:t>
            </a:r>
            <a:endParaRPr lang="cs-CZ" b="1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cs-CZ" sz="2000" dirty="0" smtClean="0"/>
              <a:t>adjektiva	</a:t>
            </a:r>
            <a:r>
              <a:rPr lang="cs-CZ" dirty="0" smtClean="0"/>
              <a:t>______	______</a:t>
            </a: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2000" dirty="0" smtClean="0"/>
              <a:t>slovesa		</a:t>
            </a:r>
            <a:r>
              <a:rPr lang="cs-CZ" dirty="0" smtClean="0"/>
              <a:t>______	______	______</a:t>
            </a: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2000" dirty="0" smtClean="0"/>
              <a:t>výrok	</a:t>
            </a:r>
            <a:r>
              <a:rPr lang="cs-CZ" dirty="0" smtClean="0"/>
              <a:t>______	______	______	______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2000" dirty="0" smtClean="0"/>
              <a:t>synonymum	</a:t>
            </a:r>
            <a:r>
              <a:rPr lang="cs-CZ" dirty="0" smtClean="0"/>
              <a:t>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503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l"/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2608"/>
          </a:xfrm>
        </p:spPr>
        <p:txBody>
          <a:bodyPr>
            <a:normAutofit fontScale="77500" lnSpcReduction="20000"/>
          </a:bodyPr>
          <a:lstStyle/>
          <a:p>
            <a:r>
              <a:rPr lang="cs-CZ" sz="4100" b="1" dirty="0" smtClean="0"/>
              <a:t>systematická explorace</a:t>
            </a:r>
            <a:r>
              <a:rPr lang="cs-CZ" sz="4100" dirty="0" smtClean="0"/>
              <a:t> (osahávání a manipulace), lokomoční hry (běhání), experimentace (často s předměty vydávající zvuk), jednoduché konstruktivní hry, sociální hry v podobě hříček, schovávání, žertování, estetická hry- prohlížení knížek, malování</a:t>
            </a:r>
          </a:p>
          <a:p>
            <a:r>
              <a:rPr lang="cs-CZ" sz="4100" dirty="0" smtClean="0"/>
              <a:t>dítě vstupuje do interakcí, v kontaktu s vrstevníky je přátelské, do 3 let je však </a:t>
            </a:r>
            <a:r>
              <a:rPr lang="cs-CZ" sz="4100" b="1" dirty="0" smtClean="0"/>
              <a:t>hra paralelní</a:t>
            </a:r>
            <a:endParaRPr lang="cs-CZ" sz="4100" dirty="0" smtClean="0"/>
          </a:p>
          <a:p>
            <a:r>
              <a:rPr lang="cs-CZ" sz="4100" b="1" dirty="0" smtClean="0"/>
              <a:t>2. – 3. rok:</a:t>
            </a:r>
            <a:r>
              <a:rPr lang="cs-CZ" sz="4100" dirty="0" smtClean="0"/>
              <a:t> řečové aktivity od otázky </a:t>
            </a:r>
            <a:r>
              <a:rPr lang="cs-CZ" sz="4100" b="1" i="1" dirty="0" smtClean="0">
                <a:solidFill>
                  <a:srgbClr val="00B050"/>
                </a:solidFill>
              </a:rPr>
              <a:t>co</a:t>
            </a:r>
            <a:r>
              <a:rPr lang="cs-CZ" sz="4100" dirty="0" smtClean="0"/>
              <a:t> k </a:t>
            </a:r>
            <a:r>
              <a:rPr lang="cs-CZ" sz="4100" b="1" i="1" dirty="0" smtClean="0">
                <a:solidFill>
                  <a:srgbClr val="00B050"/>
                </a:solidFill>
              </a:rPr>
              <a:t>proč</a:t>
            </a:r>
            <a:r>
              <a:rPr lang="cs-CZ" sz="4100" i="1" dirty="0" smtClean="0"/>
              <a:t> –</a:t>
            </a:r>
            <a:r>
              <a:rPr lang="cs-CZ" sz="4100" dirty="0" smtClean="0"/>
              <a:t> zvyšuje se oblíbenost </a:t>
            </a:r>
            <a:r>
              <a:rPr lang="cs-CZ" sz="4100" b="1" dirty="0" smtClean="0"/>
              <a:t>imitačních her </a:t>
            </a:r>
            <a:r>
              <a:rPr lang="cs-CZ" sz="4100" dirty="0" smtClean="0"/>
              <a:t>(na něco, na někoho), zvyšuje se kooperace s vrstevníky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7549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b="1" dirty="0" smtClean="0"/>
              <a:t>Hra podle </a:t>
            </a:r>
            <a:r>
              <a:rPr lang="cs-CZ" sz="4000" b="1" dirty="0" err="1" smtClean="0"/>
              <a:t>Piageta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h</a:t>
            </a:r>
            <a:r>
              <a:rPr lang="cs-CZ" dirty="0" smtClean="0"/>
              <a:t>ra je především asimilační činností </a:t>
            </a:r>
          </a:p>
          <a:p>
            <a:r>
              <a:rPr lang="cs-CZ" dirty="0" smtClean="0"/>
              <a:t>3 základní stádia: </a:t>
            </a:r>
            <a:endParaRPr lang="cs-CZ" dirty="0" smtClean="0"/>
          </a:p>
          <a:p>
            <a:pPr lvl="1"/>
            <a:r>
              <a:rPr lang="cs-CZ" b="1" i="1" dirty="0">
                <a:solidFill>
                  <a:srgbClr val="7030A0"/>
                </a:solidFill>
              </a:rPr>
              <a:t>procvičovací</a:t>
            </a:r>
            <a:r>
              <a:rPr lang="cs-CZ" b="1" dirty="0"/>
              <a:t> </a:t>
            </a:r>
            <a:r>
              <a:rPr lang="cs-CZ" dirty="0"/>
              <a:t>(v senzomotorickém </a:t>
            </a:r>
            <a:r>
              <a:rPr lang="cs-CZ" dirty="0" smtClean="0"/>
              <a:t>stadiu)</a:t>
            </a:r>
            <a:endParaRPr lang="cs-CZ" dirty="0" smtClean="0"/>
          </a:p>
          <a:p>
            <a:pPr lvl="1"/>
            <a:r>
              <a:rPr lang="cs-CZ" b="1" i="1" dirty="0" smtClean="0">
                <a:solidFill>
                  <a:srgbClr val="0070C0"/>
                </a:solidFill>
              </a:rPr>
              <a:t>symbolické</a:t>
            </a:r>
            <a:r>
              <a:rPr lang="cs-CZ" b="1" dirty="0" smtClean="0"/>
              <a:t> </a:t>
            </a:r>
            <a:r>
              <a:rPr lang="cs-CZ" dirty="0" smtClean="0"/>
              <a:t>(symbolické myšlení, schémata, role)</a:t>
            </a:r>
            <a:endParaRPr lang="cs-CZ" b="1" dirty="0" smtClean="0"/>
          </a:p>
          <a:p>
            <a:pPr lvl="1"/>
            <a:r>
              <a:rPr lang="cs-CZ" b="1" i="1" dirty="0" smtClean="0">
                <a:solidFill>
                  <a:srgbClr val="00B0F0"/>
                </a:solidFill>
              </a:rPr>
              <a:t>s </a:t>
            </a:r>
            <a:r>
              <a:rPr lang="cs-CZ" b="1" i="1" dirty="0" smtClean="0">
                <a:solidFill>
                  <a:srgbClr val="00B0F0"/>
                </a:solidFill>
              </a:rPr>
              <a:t>pravidly</a:t>
            </a:r>
            <a:r>
              <a:rPr lang="cs-CZ" i="1" dirty="0" smtClean="0">
                <a:solidFill>
                  <a:srgbClr val="00B0F0"/>
                </a:solidFill>
              </a:rPr>
              <a:t> </a:t>
            </a:r>
            <a:r>
              <a:rPr lang="cs-CZ" dirty="0" smtClean="0"/>
              <a:t>(od 7-11 let do dospělosti)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58471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b="1" dirty="0" smtClean="0"/>
              <a:t>Klasifikace her </a:t>
            </a:r>
            <a:r>
              <a:rPr lang="cs-CZ" sz="2000" dirty="0" smtClean="0"/>
              <a:t>(</a:t>
            </a:r>
            <a:r>
              <a:rPr lang="cs-CZ" sz="2000" dirty="0" err="1" smtClean="0"/>
              <a:t>Kuric</a:t>
            </a:r>
            <a:r>
              <a:rPr lang="cs-CZ" sz="2000" dirty="0" smtClean="0"/>
              <a:t>, 1984)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funkční </a:t>
            </a:r>
            <a:r>
              <a:rPr lang="cs-CZ" b="1" dirty="0" smtClean="0"/>
              <a:t>hry</a:t>
            </a:r>
            <a:r>
              <a:rPr lang="cs-CZ" dirty="0" smtClean="0"/>
              <a:t>: </a:t>
            </a:r>
            <a:r>
              <a:rPr lang="cs-CZ" dirty="0" smtClean="0"/>
              <a:t>hry s vlastním tělem rozvíjející hlavně senzomotorické funkce 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manipulační</a:t>
            </a:r>
            <a:r>
              <a:rPr lang="cs-CZ" b="1" dirty="0" smtClean="0"/>
              <a:t> hry</a:t>
            </a:r>
            <a:r>
              <a:rPr lang="cs-CZ" dirty="0" smtClean="0"/>
              <a:t>: hry s předměty, dítě se učí zacházet s </a:t>
            </a:r>
            <a:r>
              <a:rPr lang="cs-CZ" dirty="0" smtClean="0"/>
              <a:t>předměty </a:t>
            </a:r>
            <a:endParaRPr lang="cs-CZ" dirty="0" smtClean="0"/>
          </a:p>
          <a:p>
            <a:r>
              <a:rPr lang="cs-CZ" b="1" dirty="0">
                <a:solidFill>
                  <a:srgbClr val="0070C0"/>
                </a:solidFill>
              </a:rPr>
              <a:t>n</a:t>
            </a:r>
            <a:r>
              <a:rPr lang="cs-CZ" b="1" dirty="0" smtClean="0">
                <a:solidFill>
                  <a:srgbClr val="0070C0"/>
                </a:solidFill>
              </a:rPr>
              <a:t>apodobovací</a:t>
            </a:r>
            <a:r>
              <a:rPr lang="cs-CZ" b="1" dirty="0" smtClean="0"/>
              <a:t> hry</a:t>
            </a:r>
            <a:r>
              <a:rPr lang="cs-CZ" dirty="0" smtClean="0"/>
              <a:t>: napodobování činností </a:t>
            </a:r>
            <a:r>
              <a:rPr lang="cs-CZ" dirty="0" smtClean="0"/>
              <a:t>dospělých, </a:t>
            </a:r>
            <a:r>
              <a:rPr lang="cs-CZ" dirty="0" smtClean="0"/>
              <a:t>zvířat, podněcují rozvoj řeči, stávají se prostředkem pro kontakt a spolupráci s dospělým </a:t>
            </a:r>
          </a:p>
        </p:txBody>
      </p:sp>
    </p:spTree>
    <p:extLst>
      <p:ext uri="{BB962C8B-B14F-4D97-AF65-F5344CB8AC3E}">
        <p14:creationId xmlns:p14="http://schemas.microsoft.com/office/powerpoint/2010/main" val="1963758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receptivní</a:t>
            </a:r>
            <a:r>
              <a:rPr lang="cs-CZ" b="1" dirty="0" smtClean="0"/>
              <a:t> hry</a:t>
            </a:r>
            <a:r>
              <a:rPr lang="cs-CZ" dirty="0" smtClean="0"/>
              <a:t>: přijímání podnětů </a:t>
            </a:r>
            <a:r>
              <a:rPr lang="cs-CZ" smtClean="0"/>
              <a:t>z </a:t>
            </a:r>
            <a:r>
              <a:rPr lang="cs-CZ" smtClean="0"/>
              <a:t>vnějšku </a:t>
            </a:r>
            <a:endParaRPr lang="cs-CZ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úlohové</a:t>
            </a:r>
            <a:r>
              <a:rPr lang="cs-CZ" b="1" dirty="0" smtClean="0"/>
              <a:t> </a:t>
            </a:r>
            <a:r>
              <a:rPr lang="cs-CZ" b="1" dirty="0" smtClean="0"/>
              <a:t>hry</a:t>
            </a:r>
            <a:r>
              <a:rPr lang="cs-CZ" dirty="0" smtClean="0"/>
              <a:t>: vycházejí z napodobovacích her, uplatnění fantazie, přebírá úlohy ze života dospělých; hry fiktivní – kolektivní, děti přebírají různé role </a:t>
            </a:r>
          </a:p>
          <a:p>
            <a:r>
              <a:rPr lang="cs-CZ" b="1" dirty="0">
                <a:solidFill>
                  <a:srgbClr val="7030A0"/>
                </a:solidFill>
              </a:rPr>
              <a:t>k</a:t>
            </a:r>
            <a:r>
              <a:rPr lang="cs-CZ" b="1" dirty="0" smtClean="0">
                <a:solidFill>
                  <a:srgbClr val="7030A0"/>
                </a:solidFill>
              </a:rPr>
              <a:t>onstruktivní</a:t>
            </a:r>
            <a:r>
              <a:rPr lang="cs-CZ" b="1" dirty="0" smtClean="0"/>
              <a:t> hry</a:t>
            </a:r>
            <a:r>
              <a:rPr lang="cs-CZ" dirty="0" smtClean="0"/>
              <a:t>: vycházejí z manipulačních her, zacházení s různými materiály, předměty a látkami; dítě je zaměřeno na výsledek své činnosti (rozvoj poznávacích procesů)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382391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246</Words>
  <Application>Microsoft Office PowerPoint</Application>
  <PresentationFormat>Předvádění na obrazovce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HRA </vt:lpstr>
      <vt:lpstr>Pětilístek</vt:lpstr>
      <vt:lpstr>Prezentace aplikace PowerPoint</vt:lpstr>
      <vt:lpstr>Hra podle Piageta</vt:lpstr>
      <vt:lpstr>Klasifikace her (Kuric, 1984)</vt:lpstr>
      <vt:lpstr>Prezentace aplikace PowerPoint</vt:lpstr>
    </vt:vector>
  </TitlesOfParts>
  <Company>Západočeská Univerzita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Batolecí období</dc:title>
  <dc:creator>PhDr. Mgr. Kateřina LOHROVÁ Ph.D.</dc:creator>
  <cp:lastModifiedBy>PhDr. Mgr. Kateřina LOHROVÁ Ph.D.</cp:lastModifiedBy>
  <cp:revision>7</cp:revision>
  <dcterms:created xsi:type="dcterms:W3CDTF">2017-11-01T08:08:21Z</dcterms:created>
  <dcterms:modified xsi:type="dcterms:W3CDTF">2018-11-21T07:13:50Z</dcterms:modified>
</cp:coreProperties>
</file>