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660"/>
  </p:normalViewPr>
  <p:slideViewPr>
    <p:cSldViewPr snapToGrid="0">
      <p:cViewPr varScale="1">
        <p:scale>
          <a:sx n="90" d="100"/>
          <a:sy n="90" d="100"/>
        </p:scale>
        <p:origin x="43" y="1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62FAED-5D7D-4F9E-A415-5577C593B77F}" type="datetimeFigureOut">
              <a:rPr lang="cs-CZ" smtClean="0"/>
              <a:t>13.05.2019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B86F43-50D2-4921-AB27-543A157A4C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6074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C7D39CD-40DF-4282-8023-B68D1431BA0B}" type="slidenum">
              <a:rPr lang="en-GB" smtClean="0"/>
              <a:pPr/>
              <a:t>2</a:t>
            </a:fld>
            <a:endParaRPr lang="en-GB" smtClean="0"/>
          </a:p>
        </p:txBody>
      </p:sp>
      <p:sp>
        <p:nvSpPr>
          <p:cNvPr id="1454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454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25900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424260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46C5404F-0044-455C-A741-C6D01CC6A3CC}" type="slidenum">
              <a:rPr lang="en-GB" smtClean="0"/>
              <a:pPr/>
              <a:t>4</a:t>
            </a:fld>
            <a:endParaRPr lang="en-GB" smtClean="0"/>
          </a:p>
        </p:txBody>
      </p:sp>
      <p:sp>
        <p:nvSpPr>
          <p:cNvPr id="146435" name="Rectangle 1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6436" name="Rectangle 2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360" tIns="44280" rIns="90360" bIns="44280" anchor="b"/>
          <a:lstStyle/>
          <a:p>
            <a:pPr algn="r" eaLnBrk="0" hangingPunct="0">
              <a:lnSpc>
                <a:spcPct val="100000"/>
              </a:lnSpc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200">
                <a:solidFill>
                  <a:srgbClr val="000000"/>
                </a:solidFill>
                <a:latin typeface="Times New Roman" pitchFamily="16" charset="0"/>
              </a:rPr>
              <a:t>6</a:t>
            </a:r>
          </a:p>
        </p:txBody>
      </p:sp>
      <p:sp>
        <p:nvSpPr>
          <p:cNvPr id="146437" name="Rectangle 3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6438" name="Rectangle 4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6439" name="Text Box 5"/>
          <p:cNvSpPr txBox="1">
            <a:spLocks noChangeArrowheads="1"/>
          </p:cNvSpPr>
          <p:nvPr/>
        </p:nvSpPr>
        <p:spPr bwMode="auto">
          <a:xfrm>
            <a:off x="1150938" y="692150"/>
            <a:ext cx="4556125" cy="34163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46440" name="Rectangle 6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5978626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719702BE-7143-42ED-88AC-FF0E08964591}" type="slidenum">
              <a:rPr lang="en-GB" smtClean="0"/>
              <a:pPr/>
              <a:t>5</a:t>
            </a:fld>
            <a:endParaRPr lang="en-GB" smtClean="0"/>
          </a:p>
        </p:txBody>
      </p:sp>
      <p:sp>
        <p:nvSpPr>
          <p:cNvPr id="14745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4746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1029783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05549972-7551-41B1-BD2E-EA43A75A75C4}" type="slidenum">
              <a:rPr lang="en-GB" smtClean="0"/>
              <a:pPr/>
              <a:t>6</a:t>
            </a:fld>
            <a:endParaRPr lang="en-GB" smtClean="0"/>
          </a:p>
        </p:txBody>
      </p:sp>
      <p:sp>
        <p:nvSpPr>
          <p:cNvPr id="14848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4848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941742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CDA38E46-4D08-49A0-866F-F144C9B1FE33}" type="slidenum">
              <a:rPr lang="en-GB" smtClean="0"/>
              <a:pPr/>
              <a:t>7</a:t>
            </a:fld>
            <a:endParaRPr lang="en-GB" smtClean="0"/>
          </a:p>
        </p:txBody>
      </p:sp>
      <p:sp>
        <p:nvSpPr>
          <p:cNvPr id="1495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495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354507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B3972D7-E9F3-4EF9-ADB5-C891E4B8121E}" type="slidenum">
              <a:rPr lang="en-GB" smtClean="0"/>
              <a:pPr/>
              <a:t>8</a:t>
            </a:fld>
            <a:endParaRPr lang="en-GB" smtClean="0"/>
          </a:p>
        </p:txBody>
      </p:sp>
      <p:sp>
        <p:nvSpPr>
          <p:cNvPr id="1505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505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963295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EA0A958-DBA2-4215-9D9E-D06B02292CB4}" type="slidenum">
              <a:rPr lang="en-GB" smtClean="0"/>
              <a:pPr/>
              <a:t>9</a:t>
            </a:fld>
            <a:endParaRPr lang="en-GB" smtClean="0"/>
          </a:p>
        </p:txBody>
      </p:sp>
      <p:sp>
        <p:nvSpPr>
          <p:cNvPr id="1515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515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8540639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34C71F63-70F3-43DF-8F55-5A4548FC63D7}" type="slidenum">
              <a:rPr lang="en-GB" smtClean="0"/>
              <a:pPr/>
              <a:t>10</a:t>
            </a:fld>
            <a:endParaRPr lang="en-GB" smtClean="0"/>
          </a:p>
        </p:txBody>
      </p:sp>
      <p:sp>
        <p:nvSpPr>
          <p:cNvPr id="1525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5258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0900464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8FDC7E5-DDAF-495B-93CE-A225B2AB6C9C}" type="slidenum">
              <a:rPr lang="en-GB" smtClean="0"/>
              <a:pPr/>
              <a:t>11</a:t>
            </a:fld>
            <a:endParaRPr lang="en-GB" smtClean="0"/>
          </a:p>
        </p:txBody>
      </p:sp>
      <p:sp>
        <p:nvSpPr>
          <p:cNvPr id="155651" name="Rectangle 1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5652" name="Rectangle 2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360" tIns="44280" rIns="90360" bIns="44280" anchor="b"/>
          <a:lstStyle/>
          <a:p>
            <a:pPr algn="r" eaLnBrk="0" hangingPunct="0">
              <a:lnSpc>
                <a:spcPct val="100000"/>
              </a:lnSpc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200">
                <a:solidFill>
                  <a:srgbClr val="000000"/>
                </a:solidFill>
                <a:latin typeface="Times New Roman" pitchFamily="16" charset="0"/>
              </a:rPr>
              <a:t>5</a:t>
            </a:r>
          </a:p>
        </p:txBody>
      </p:sp>
      <p:sp>
        <p:nvSpPr>
          <p:cNvPr id="155653" name="Rectangle 3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5654" name="Rectangle 4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5655" name="Text Box 5"/>
          <p:cNvSpPr txBox="1">
            <a:spLocks noChangeArrowheads="1"/>
          </p:cNvSpPr>
          <p:nvPr/>
        </p:nvSpPr>
        <p:spPr bwMode="auto">
          <a:xfrm>
            <a:off x="1150938" y="692150"/>
            <a:ext cx="4556125" cy="34163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5656" name="Rectangle 6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864351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6D990D60-FA47-4BA5-9419-2AB56AE1B315}" type="slidenum">
              <a:rPr lang="en-GB" smtClean="0"/>
              <a:pPr/>
              <a:t>13</a:t>
            </a:fld>
            <a:endParaRPr lang="en-GB" smtClean="0"/>
          </a:p>
        </p:txBody>
      </p:sp>
      <p:sp>
        <p:nvSpPr>
          <p:cNvPr id="1546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546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4264161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D8B3FC7-B0FE-4D89-969E-CDD55981AED4}" type="slidenum">
              <a:rPr lang="en-GB" smtClean="0"/>
              <a:pPr/>
              <a:t>14</a:t>
            </a:fld>
            <a:endParaRPr lang="en-GB" smtClean="0"/>
          </a:p>
        </p:txBody>
      </p:sp>
      <p:sp>
        <p:nvSpPr>
          <p:cNvPr id="1556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556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5989356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BE33604-5070-47B1-ABEC-0D36F2BEE5FD}" type="slidenum">
              <a:rPr lang="en-GB" smtClean="0"/>
              <a:pPr/>
              <a:t>15</a:t>
            </a:fld>
            <a:endParaRPr lang="en-GB" smtClean="0"/>
          </a:p>
        </p:txBody>
      </p:sp>
      <p:sp>
        <p:nvSpPr>
          <p:cNvPr id="1566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566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9366633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42B03A13-5D47-42AF-9773-6B381E38D6F2}" type="slidenum">
              <a:rPr lang="en-GB" smtClean="0"/>
              <a:pPr/>
              <a:t>16</a:t>
            </a:fld>
            <a:endParaRPr lang="en-GB" smtClean="0"/>
          </a:p>
        </p:txBody>
      </p:sp>
      <p:sp>
        <p:nvSpPr>
          <p:cNvPr id="1576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577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815856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51A66B7-E3B7-48AA-9F3A-B12728986118}" type="slidenum">
              <a:rPr lang="en-GB" smtClean="0"/>
              <a:pPr/>
              <a:t>17</a:t>
            </a:fld>
            <a:endParaRPr lang="en-GB" smtClean="0"/>
          </a:p>
        </p:txBody>
      </p:sp>
      <p:sp>
        <p:nvSpPr>
          <p:cNvPr id="1607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607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7963260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9CB1FB88-16EC-43AB-9EE9-7BD26A1E59F7}" type="slidenum">
              <a:rPr lang="en-GB" smtClean="0"/>
              <a:pPr/>
              <a:t>18</a:t>
            </a:fld>
            <a:endParaRPr lang="en-GB" smtClean="0"/>
          </a:p>
        </p:txBody>
      </p:sp>
      <p:sp>
        <p:nvSpPr>
          <p:cNvPr id="1597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597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788432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6A0AA2E-B0DD-4CDB-9D71-292F06587167}" type="slidenum">
              <a:rPr lang="en-GB" smtClean="0"/>
              <a:pPr/>
              <a:t>19</a:t>
            </a:fld>
            <a:endParaRPr lang="en-GB" smtClean="0"/>
          </a:p>
        </p:txBody>
      </p:sp>
      <p:sp>
        <p:nvSpPr>
          <p:cNvPr id="1607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607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1738689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07D61B1C-B3AD-4E2C-8DAF-430431B7B795}" type="slidenum">
              <a:rPr lang="en-GB" smtClean="0"/>
              <a:pPr/>
              <a:t>20</a:t>
            </a:fld>
            <a:endParaRPr lang="en-GB" smtClean="0"/>
          </a:p>
        </p:txBody>
      </p:sp>
      <p:sp>
        <p:nvSpPr>
          <p:cNvPr id="1617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617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454996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42FC48EC-CFE2-45B1-9710-99C0A33179DB}" type="slidenum">
              <a:rPr lang="en-GB" smtClean="0"/>
              <a:pPr/>
              <a:t>21</a:t>
            </a:fld>
            <a:endParaRPr lang="en-GB" smtClean="0"/>
          </a:p>
        </p:txBody>
      </p:sp>
      <p:sp>
        <p:nvSpPr>
          <p:cNvPr id="1628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628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8004081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D8820C12-F32D-46D0-90FF-41800C75D3BE}" type="slidenum">
              <a:rPr lang="en-GB" smtClean="0"/>
              <a:pPr/>
              <a:t>22</a:t>
            </a:fld>
            <a:endParaRPr lang="en-GB" smtClean="0"/>
          </a:p>
        </p:txBody>
      </p:sp>
      <p:sp>
        <p:nvSpPr>
          <p:cNvPr id="1648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648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8839918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115A89B-AD15-4591-88B1-83A94E96046A}" type="slidenum">
              <a:rPr lang="en-GB" smtClean="0"/>
              <a:pPr/>
              <a:t>23</a:t>
            </a:fld>
            <a:endParaRPr lang="en-GB" smtClean="0"/>
          </a:p>
        </p:txBody>
      </p:sp>
      <p:sp>
        <p:nvSpPr>
          <p:cNvPr id="165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65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2106263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73A7C725-A197-48A3-B89E-14FCD8060F2E}" type="slidenum">
              <a:rPr lang="en-GB" smtClean="0"/>
              <a:pPr/>
              <a:t>25</a:t>
            </a:fld>
            <a:endParaRPr lang="en-GB" smtClean="0"/>
          </a:p>
        </p:txBody>
      </p:sp>
      <p:sp>
        <p:nvSpPr>
          <p:cNvPr id="165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65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3045517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0D750012-05F7-4745-AD13-654B8346BE77}" type="slidenum">
              <a:rPr lang="en-GB" smtClean="0"/>
              <a:pPr/>
              <a:t>26</a:t>
            </a:fld>
            <a:endParaRPr lang="en-GB" smtClean="0"/>
          </a:p>
        </p:txBody>
      </p:sp>
      <p:sp>
        <p:nvSpPr>
          <p:cNvPr id="16691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6691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7984353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E2B98A1F-9E42-42B4-995F-7AB18C0AA524}" type="slidenum">
              <a:rPr lang="en-GB" smtClean="0"/>
              <a:pPr/>
              <a:t>27</a:t>
            </a:fld>
            <a:endParaRPr lang="en-GB" smtClean="0"/>
          </a:p>
        </p:txBody>
      </p:sp>
      <p:sp>
        <p:nvSpPr>
          <p:cNvPr id="16793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679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76658077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57AB1C9-6B63-46CF-A5F9-9B2A3C689F82}" type="slidenum">
              <a:rPr lang="en-GB" smtClean="0"/>
              <a:pPr/>
              <a:t>28</a:t>
            </a:fld>
            <a:endParaRPr lang="en-GB" smtClean="0"/>
          </a:p>
        </p:txBody>
      </p:sp>
      <p:sp>
        <p:nvSpPr>
          <p:cNvPr id="1710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710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6751826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3751B25F-B511-4C28-B5EB-8D2967449954}" type="slidenum">
              <a:rPr lang="en-GB" smtClean="0"/>
              <a:pPr/>
              <a:t>30</a:t>
            </a:fld>
            <a:endParaRPr lang="en-GB" smtClean="0"/>
          </a:p>
        </p:txBody>
      </p:sp>
      <p:sp>
        <p:nvSpPr>
          <p:cNvPr id="1699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699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01866884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2641176A-FD2F-40C7-A350-9F8B413988EE}" type="slidenum">
              <a:rPr lang="en-GB" smtClean="0"/>
              <a:pPr/>
              <a:t>31</a:t>
            </a:fld>
            <a:endParaRPr lang="en-GB" smtClean="0"/>
          </a:p>
        </p:txBody>
      </p:sp>
      <p:sp>
        <p:nvSpPr>
          <p:cNvPr id="1710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710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0965117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A3986E-D84F-4299-A603-5D6AF1F24810}" type="slidenum">
              <a:rPr lang="en-GB" smtClean="0"/>
              <a:pPr/>
              <a:t>32</a:t>
            </a:fld>
            <a:endParaRPr lang="en-GB" smtClean="0"/>
          </a:p>
        </p:txBody>
      </p:sp>
      <p:sp>
        <p:nvSpPr>
          <p:cNvPr id="1720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7203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49463911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9551BCA-4165-4978-A2FD-A7DEDF01E7EB}" type="slidenum">
              <a:rPr lang="en-GB" smtClean="0"/>
              <a:pPr/>
              <a:t>33</a:t>
            </a:fld>
            <a:endParaRPr lang="en-GB" smtClean="0"/>
          </a:p>
        </p:txBody>
      </p:sp>
      <p:sp>
        <p:nvSpPr>
          <p:cNvPr id="17305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7306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83692015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2F345FD0-890F-40E6-BF54-1F226A451468}" type="slidenum">
              <a:rPr lang="en-GB" smtClean="0"/>
              <a:pPr/>
              <a:t>34</a:t>
            </a:fld>
            <a:endParaRPr lang="en-GB" smtClean="0"/>
          </a:p>
        </p:txBody>
      </p:sp>
      <p:sp>
        <p:nvSpPr>
          <p:cNvPr id="17408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7408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66990677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3E6B4F1E-B200-419F-BF3C-FFCAB646B8AB}" type="slidenum">
              <a:rPr lang="en-GB" smtClean="0"/>
              <a:pPr/>
              <a:t>35</a:t>
            </a:fld>
            <a:endParaRPr lang="en-GB" smtClean="0"/>
          </a:p>
        </p:txBody>
      </p:sp>
      <p:sp>
        <p:nvSpPr>
          <p:cNvPr id="1751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751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7584629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78BF50F7-55EC-42C3-BEEC-1EC951B59DD4}" type="slidenum">
              <a:rPr lang="en-GB" smtClean="0"/>
              <a:pPr/>
              <a:t>36</a:t>
            </a:fld>
            <a:endParaRPr lang="en-GB" smtClean="0"/>
          </a:p>
        </p:txBody>
      </p:sp>
      <p:sp>
        <p:nvSpPr>
          <p:cNvPr id="1761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761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414363565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6FF0E43A-0F4A-486D-8397-3454C723A6CB}" type="slidenum">
              <a:rPr lang="en-GB" smtClean="0"/>
              <a:pPr/>
              <a:t>37</a:t>
            </a:fld>
            <a:endParaRPr lang="en-GB" smtClean="0"/>
          </a:p>
        </p:txBody>
      </p:sp>
      <p:sp>
        <p:nvSpPr>
          <p:cNvPr id="1771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771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76391576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07DC8DA1-0659-4E15-888A-9F6D6184EBEA}" type="slidenum">
              <a:rPr lang="en-GB" smtClean="0"/>
              <a:pPr/>
              <a:t>38</a:t>
            </a:fld>
            <a:endParaRPr lang="en-GB" smtClean="0"/>
          </a:p>
        </p:txBody>
      </p:sp>
      <p:sp>
        <p:nvSpPr>
          <p:cNvPr id="1781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7818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89643971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86411A16-1FA6-42E3-A6EA-98C6A0A6CA08}" type="slidenum">
              <a:rPr lang="en-GB" smtClean="0"/>
              <a:pPr/>
              <a:t>39</a:t>
            </a:fld>
            <a:endParaRPr lang="en-GB" smtClean="0"/>
          </a:p>
        </p:txBody>
      </p:sp>
      <p:sp>
        <p:nvSpPr>
          <p:cNvPr id="1792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792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58493227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A9135AFD-E116-41BC-A92E-813781BD6F26}" type="slidenum">
              <a:rPr lang="en-GB" smtClean="0"/>
              <a:pPr/>
              <a:t>40</a:t>
            </a:fld>
            <a:endParaRPr lang="en-GB" smtClean="0"/>
          </a:p>
        </p:txBody>
      </p:sp>
      <p:sp>
        <p:nvSpPr>
          <p:cNvPr id="1802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802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6388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890634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22CC-E3C0-4403-9903-CC1CC6AA5D1F}" type="datetimeFigureOut">
              <a:rPr lang="cs-CZ" smtClean="0"/>
              <a:t>13.05.2019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A1D12-E960-4BB0-B0DF-72B4A39087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3295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22CC-E3C0-4403-9903-CC1CC6AA5D1F}" type="datetimeFigureOut">
              <a:rPr lang="cs-CZ" smtClean="0"/>
              <a:t>13.05.2019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A1D12-E960-4BB0-B0DF-72B4A39087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6095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22CC-E3C0-4403-9903-CC1CC6AA5D1F}" type="datetimeFigureOut">
              <a:rPr lang="cs-CZ" smtClean="0"/>
              <a:t>13.05.2019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A1D12-E960-4BB0-B0DF-72B4A39087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9127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22CC-E3C0-4403-9903-CC1CC6AA5D1F}" type="datetimeFigureOut">
              <a:rPr lang="cs-CZ" smtClean="0"/>
              <a:t>13.05.2019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A1D12-E960-4BB0-B0DF-72B4A39087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9146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22CC-E3C0-4403-9903-CC1CC6AA5D1F}" type="datetimeFigureOut">
              <a:rPr lang="cs-CZ" smtClean="0"/>
              <a:t>13.05.2019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A1D12-E960-4BB0-B0DF-72B4A39087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031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22CC-E3C0-4403-9903-CC1CC6AA5D1F}" type="datetimeFigureOut">
              <a:rPr lang="cs-CZ" smtClean="0"/>
              <a:t>13.05.2019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A1D12-E960-4BB0-B0DF-72B4A39087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742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22CC-E3C0-4403-9903-CC1CC6AA5D1F}" type="datetimeFigureOut">
              <a:rPr lang="cs-CZ" smtClean="0"/>
              <a:t>13.05.2019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A1D12-E960-4BB0-B0DF-72B4A39087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4565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22CC-E3C0-4403-9903-CC1CC6AA5D1F}" type="datetimeFigureOut">
              <a:rPr lang="cs-CZ" smtClean="0"/>
              <a:t>13.05.2019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A1D12-E960-4BB0-B0DF-72B4A39087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245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22CC-E3C0-4403-9903-CC1CC6AA5D1F}" type="datetimeFigureOut">
              <a:rPr lang="cs-CZ" smtClean="0"/>
              <a:t>13.05.2019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A1D12-E960-4BB0-B0DF-72B4A39087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6685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22CC-E3C0-4403-9903-CC1CC6AA5D1F}" type="datetimeFigureOut">
              <a:rPr lang="cs-CZ" smtClean="0"/>
              <a:t>13.05.2019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A1D12-E960-4BB0-B0DF-72B4A39087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3906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22CC-E3C0-4403-9903-CC1CC6AA5D1F}" type="datetimeFigureOut">
              <a:rPr lang="cs-CZ" smtClean="0"/>
              <a:t>13.05.2019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A1D12-E960-4BB0-B0DF-72B4A39087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07102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128588"/>
            <a:ext cx="10970684" cy="143351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09601" y="1600201"/>
            <a:ext cx="5382684" cy="45243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5484" y="1600201"/>
            <a:ext cx="5384800" cy="45243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026116-2A44-4E81-BD36-C9D6000A240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3484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128588"/>
            <a:ext cx="10970684" cy="143351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09601" y="1600201"/>
            <a:ext cx="5382684" cy="45243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6195484" y="1600200"/>
            <a:ext cx="53848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6195484" y="3938589"/>
            <a:ext cx="5384800" cy="21859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F87063-F48A-4F16-BE12-7E0B95E3E36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3038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609601" y="128588"/>
            <a:ext cx="10970684" cy="143351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09601" y="1600200"/>
            <a:ext cx="5382684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6195484" y="1600200"/>
            <a:ext cx="53848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609601" y="3938589"/>
            <a:ext cx="5382684" cy="21859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5484" y="3938589"/>
            <a:ext cx="5384800" cy="21859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22ECB9-B96A-4634-A309-92F96F18863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38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A22CC-E3C0-4403-9903-CC1CC6AA5D1F}" type="datetimeFigureOut">
              <a:rPr lang="cs-CZ" smtClean="0"/>
              <a:t>13.05.2019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A1D12-E960-4BB0-B0DF-72B4A39087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7119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1733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"/>
          <p:cNvSpPr>
            <a:spLocks noGrp="1" noChangeArrowheads="1"/>
          </p:cNvSpPr>
          <p:nvPr>
            <p:ph type="title"/>
          </p:nvPr>
        </p:nvSpPr>
        <p:spPr>
          <a:xfrm>
            <a:off x="1754188" y="504556"/>
            <a:ext cx="8229600" cy="5761577"/>
          </a:xfrm>
        </p:spPr>
        <p:txBody>
          <a:bodyPr vert="horz" lIns="0" tIns="0" rIns="0" bIns="0" rtlCol="0" anchor="ctr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4000" b="1" dirty="0" err="1"/>
              <a:t>Rozšíření</a:t>
            </a:r>
            <a:r>
              <a:rPr lang="en-GB" sz="4000" b="1" dirty="0"/>
              <a:t> </a:t>
            </a:r>
            <a:r>
              <a:rPr lang="en-GB" sz="4000" b="1" dirty="0" err="1"/>
              <a:t>společenstev</a:t>
            </a:r>
            <a:r>
              <a:rPr lang="en-GB" sz="4000" b="1" dirty="0"/>
              <a:t> </a:t>
            </a:r>
            <a:r>
              <a:rPr lang="en-GB" sz="4000" b="1" dirty="0" err="1"/>
              <a:t>na</a:t>
            </a:r>
            <a:r>
              <a:rPr lang="en-GB" sz="4000" b="1" dirty="0"/>
              <a:t> </a:t>
            </a:r>
            <a:r>
              <a:rPr lang="en-GB" sz="4000" b="1" dirty="0" err="1"/>
              <a:t>Zemi</a:t>
            </a:r>
            <a:r>
              <a:rPr lang="en-GB" sz="4000" dirty="0"/>
              <a:t> (</a:t>
            </a:r>
            <a:r>
              <a:rPr lang="en-GB" sz="4000" dirty="0" err="1"/>
              <a:t>geobiomy</a:t>
            </a:r>
            <a:r>
              <a:rPr lang="en-GB" sz="4000" dirty="0"/>
              <a:t>)</a:t>
            </a:r>
            <a:br>
              <a:rPr lang="en-GB" sz="4000" dirty="0"/>
            </a:br>
            <a:r>
              <a:rPr lang="cs-CZ" sz="2800" dirty="0">
                <a:solidFill>
                  <a:srgbClr val="009973"/>
                </a:solidFill>
              </a:rPr>
              <a:t>Ledové (</a:t>
            </a:r>
            <a:r>
              <a:rPr lang="en-GB" sz="2800" dirty="0" err="1">
                <a:solidFill>
                  <a:srgbClr val="009973"/>
                </a:solidFill>
              </a:rPr>
              <a:t>polární</a:t>
            </a:r>
            <a:r>
              <a:rPr lang="cs-CZ" sz="2800" dirty="0">
                <a:solidFill>
                  <a:srgbClr val="009973"/>
                </a:solidFill>
              </a:rPr>
              <a:t>)</a:t>
            </a:r>
            <a:r>
              <a:rPr lang="en-GB" sz="2800" dirty="0">
                <a:solidFill>
                  <a:srgbClr val="009973"/>
                </a:solidFill>
              </a:rPr>
              <a:t> </a:t>
            </a:r>
            <a:r>
              <a:rPr lang="en-GB" sz="2800" dirty="0" err="1">
                <a:solidFill>
                  <a:srgbClr val="009973"/>
                </a:solidFill>
              </a:rPr>
              <a:t>pouš</a:t>
            </a:r>
            <a:r>
              <a:rPr lang="cs-CZ" sz="2800" dirty="0">
                <a:solidFill>
                  <a:srgbClr val="009973"/>
                </a:solidFill>
              </a:rPr>
              <a:t>tě</a:t>
            </a:r>
            <a:r>
              <a:rPr lang="en-GB" sz="2800" dirty="0">
                <a:solidFill>
                  <a:srgbClr val="009973"/>
                </a:solidFill>
              </a:rPr>
              <a:t/>
            </a:r>
            <a:br>
              <a:rPr lang="en-GB" sz="2800" dirty="0">
                <a:solidFill>
                  <a:srgbClr val="009973"/>
                </a:solidFill>
              </a:rPr>
            </a:br>
            <a:r>
              <a:rPr lang="cs-CZ" sz="2800" dirty="0">
                <a:solidFill>
                  <a:srgbClr val="009973"/>
                </a:solidFill>
              </a:rPr>
              <a:t>T</a:t>
            </a:r>
            <a:r>
              <a:rPr lang="en-GB" sz="2800" dirty="0" err="1">
                <a:solidFill>
                  <a:srgbClr val="009973"/>
                </a:solidFill>
              </a:rPr>
              <a:t>undra</a:t>
            </a:r>
            <a:r>
              <a:rPr lang="en-GB" sz="2800" dirty="0">
                <a:solidFill>
                  <a:srgbClr val="009973"/>
                </a:solidFill>
              </a:rPr>
              <a:t/>
            </a:r>
            <a:br>
              <a:rPr lang="en-GB" sz="2800" dirty="0">
                <a:solidFill>
                  <a:srgbClr val="009973"/>
                </a:solidFill>
              </a:rPr>
            </a:br>
            <a:r>
              <a:rPr lang="cs-CZ" sz="2800" dirty="0">
                <a:solidFill>
                  <a:srgbClr val="009973"/>
                </a:solidFill>
              </a:rPr>
              <a:t>T</a:t>
            </a:r>
            <a:r>
              <a:rPr lang="en-GB" sz="2800" dirty="0" err="1">
                <a:solidFill>
                  <a:srgbClr val="009973"/>
                </a:solidFill>
              </a:rPr>
              <a:t>ajga</a:t>
            </a:r>
            <a:r>
              <a:rPr lang="en-GB" sz="2800" dirty="0">
                <a:solidFill>
                  <a:srgbClr val="009973"/>
                </a:solidFill>
              </a:rPr>
              <a:t/>
            </a:r>
            <a:br>
              <a:rPr lang="en-GB" sz="2800" dirty="0">
                <a:solidFill>
                  <a:srgbClr val="009973"/>
                </a:solidFill>
              </a:rPr>
            </a:br>
            <a:r>
              <a:rPr lang="cs-CZ" sz="2800" dirty="0">
                <a:solidFill>
                  <a:srgbClr val="009973"/>
                </a:solidFill>
              </a:rPr>
              <a:t>Š</a:t>
            </a:r>
            <a:r>
              <a:rPr lang="en-GB" sz="2800" dirty="0" err="1">
                <a:solidFill>
                  <a:srgbClr val="009973"/>
                </a:solidFill>
              </a:rPr>
              <a:t>irokolisté</a:t>
            </a:r>
            <a:r>
              <a:rPr lang="en-GB" sz="2800" dirty="0">
                <a:solidFill>
                  <a:srgbClr val="009973"/>
                </a:solidFill>
              </a:rPr>
              <a:t> </a:t>
            </a:r>
            <a:r>
              <a:rPr lang="en-GB" sz="2800" dirty="0" err="1">
                <a:solidFill>
                  <a:srgbClr val="009973"/>
                </a:solidFill>
              </a:rPr>
              <a:t>opadavé</a:t>
            </a:r>
            <a:r>
              <a:rPr lang="en-GB" sz="2800" dirty="0">
                <a:solidFill>
                  <a:srgbClr val="009973"/>
                </a:solidFill>
              </a:rPr>
              <a:t> </a:t>
            </a:r>
            <a:r>
              <a:rPr lang="en-GB" sz="2800" dirty="0" err="1">
                <a:solidFill>
                  <a:srgbClr val="009973"/>
                </a:solidFill>
              </a:rPr>
              <a:t>lesy</a:t>
            </a:r>
            <a:r>
              <a:rPr lang="en-GB" sz="2800" dirty="0">
                <a:solidFill>
                  <a:srgbClr val="009973"/>
                </a:solidFill>
              </a:rPr>
              <a:t/>
            </a:r>
            <a:br>
              <a:rPr lang="en-GB" sz="2800" dirty="0">
                <a:solidFill>
                  <a:srgbClr val="009973"/>
                </a:solidFill>
              </a:rPr>
            </a:br>
            <a:r>
              <a:rPr lang="en-GB" sz="2800" dirty="0">
                <a:solidFill>
                  <a:srgbClr val="009973"/>
                </a:solidFill>
              </a:rPr>
              <a:t>a </a:t>
            </a:r>
            <a:r>
              <a:rPr lang="cs-CZ" sz="2800" dirty="0">
                <a:solidFill>
                  <a:srgbClr val="009973"/>
                </a:solidFill>
              </a:rPr>
              <a:t>S</a:t>
            </a:r>
            <a:r>
              <a:rPr lang="en-GB" sz="2800" dirty="0" err="1">
                <a:solidFill>
                  <a:srgbClr val="009973"/>
                </a:solidFill>
              </a:rPr>
              <a:t>tepi</a:t>
            </a:r>
            <a:r>
              <a:rPr lang="en-GB" sz="2800" dirty="0">
                <a:solidFill>
                  <a:srgbClr val="009973"/>
                </a:solidFill>
              </a:rPr>
              <a:t/>
            </a:r>
            <a:br>
              <a:rPr lang="en-GB" sz="2800" dirty="0">
                <a:solidFill>
                  <a:srgbClr val="009973"/>
                </a:solidFill>
              </a:rPr>
            </a:br>
            <a:r>
              <a:rPr lang="cs-CZ" sz="2800" dirty="0">
                <a:solidFill>
                  <a:srgbClr val="009973"/>
                </a:solidFill>
              </a:rPr>
              <a:t>S</a:t>
            </a:r>
            <a:r>
              <a:rPr lang="en-GB" sz="2800" dirty="0" err="1">
                <a:solidFill>
                  <a:srgbClr val="009973"/>
                </a:solidFill>
              </a:rPr>
              <a:t>tředozemní</a:t>
            </a:r>
            <a:r>
              <a:rPr lang="en-GB" sz="2800" dirty="0">
                <a:solidFill>
                  <a:srgbClr val="009973"/>
                </a:solidFill>
              </a:rPr>
              <a:t> </a:t>
            </a:r>
            <a:r>
              <a:rPr lang="en-GB" sz="2800" dirty="0" err="1">
                <a:solidFill>
                  <a:srgbClr val="009973"/>
                </a:solidFill>
              </a:rPr>
              <a:t>tvrdolisté</a:t>
            </a:r>
            <a:r>
              <a:rPr lang="en-GB" sz="2800" dirty="0">
                <a:solidFill>
                  <a:srgbClr val="009973"/>
                </a:solidFill>
              </a:rPr>
              <a:t> </a:t>
            </a:r>
            <a:r>
              <a:rPr lang="en-GB" sz="2800" dirty="0" err="1">
                <a:solidFill>
                  <a:srgbClr val="009973"/>
                </a:solidFill>
              </a:rPr>
              <a:t>lesy</a:t>
            </a:r>
            <a:r>
              <a:rPr lang="en-GB" sz="2800" dirty="0">
                <a:solidFill>
                  <a:srgbClr val="009973"/>
                </a:solidFill>
              </a:rPr>
              <a:t/>
            </a:r>
            <a:br>
              <a:rPr lang="en-GB" sz="2800" dirty="0">
                <a:solidFill>
                  <a:srgbClr val="009973"/>
                </a:solidFill>
              </a:rPr>
            </a:br>
            <a:r>
              <a:rPr lang="cs-CZ" sz="2800" dirty="0">
                <a:solidFill>
                  <a:srgbClr val="009973"/>
                </a:solidFill>
              </a:rPr>
              <a:t>Po</a:t>
            </a:r>
            <a:r>
              <a:rPr lang="en-GB" sz="2800" dirty="0" err="1">
                <a:solidFill>
                  <a:srgbClr val="009973"/>
                </a:solidFill>
              </a:rPr>
              <a:t>uště</a:t>
            </a:r>
            <a:r>
              <a:rPr lang="en-GB" sz="2800" dirty="0">
                <a:solidFill>
                  <a:srgbClr val="009973"/>
                </a:solidFill>
              </a:rPr>
              <a:t/>
            </a:r>
            <a:br>
              <a:rPr lang="en-GB" sz="2800" dirty="0">
                <a:solidFill>
                  <a:srgbClr val="009973"/>
                </a:solidFill>
              </a:rPr>
            </a:br>
            <a:r>
              <a:rPr lang="cs-CZ" sz="2800" dirty="0">
                <a:solidFill>
                  <a:srgbClr val="009973"/>
                </a:solidFill>
              </a:rPr>
              <a:t>S</a:t>
            </a:r>
            <a:r>
              <a:rPr lang="en-GB" sz="2800" dirty="0" err="1">
                <a:solidFill>
                  <a:srgbClr val="009973"/>
                </a:solidFill>
              </a:rPr>
              <a:t>avany</a:t>
            </a:r>
            <a:r>
              <a:rPr lang="en-GB" sz="2800" dirty="0">
                <a:solidFill>
                  <a:srgbClr val="009973"/>
                </a:solidFill>
              </a:rPr>
              <a:t/>
            </a:r>
            <a:br>
              <a:rPr lang="en-GB" sz="2800" dirty="0">
                <a:solidFill>
                  <a:srgbClr val="009973"/>
                </a:solidFill>
              </a:rPr>
            </a:br>
            <a:r>
              <a:rPr lang="cs-CZ" sz="2800" dirty="0">
                <a:solidFill>
                  <a:srgbClr val="009973"/>
                </a:solidFill>
              </a:rPr>
              <a:t>T</a:t>
            </a:r>
            <a:r>
              <a:rPr lang="en-GB" sz="2800" dirty="0" err="1">
                <a:solidFill>
                  <a:srgbClr val="009973"/>
                </a:solidFill>
              </a:rPr>
              <a:t>ropické</a:t>
            </a:r>
            <a:r>
              <a:rPr lang="en-GB" sz="2800" dirty="0">
                <a:solidFill>
                  <a:srgbClr val="009973"/>
                </a:solidFill>
              </a:rPr>
              <a:t> </a:t>
            </a:r>
            <a:r>
              <a:rPr lang="en-GB" sz="2800" dirty="0" err="1">
                <a:solidFill>
                  <a:srgbClr val="009973"/>
                </a:solidFill>
              </a:rPr>
              <a:t>deštné</a:t>
            </a:r>
            <a:r>
              <a:rPr lang="en-GB" sz="2800" dirty="0">
                <a:solidFill>
                  <a:srgbClr val="009973"/>
                </a:solidFill>
              </a:rPr>
              <a:t> </a:t>
            </a:r>
            <a:r>
              <a:rPr lang="en-GB" sz="2800" dirty="0" err="1">
                <a:solidFill>
                  <a:srgbClr val="009973"/>
                </a:solidFill>
              </a:rPr>
              <a:t>lesy</a:t>
            </a:r>
            <a:r>
              <a:rPr lang="cs-CZ" sz="2800" dirty="0">
                <a:solidFill>
                  <a:srgbClr val="009973"/>
                </a:solidFill>
              </a:rPr>
              <a:t/>
            </a:r>
            <a:br>
              <a:rPr lang="cs-CZ" sz="2800" dirty="0">
                <a:solidFill>
                  <a:srgbClr val="009973"/>
                </a:solidFill>
              </a:rPr>
            </a:br>
            <a:r>
              <a:rPr lang="cs-CZ" sz="2800" dirty="0">
                <a:solidFill>
                  <a:srgbClr val="009973"/>
                </a:solidFill>
              </a:rPr>
              <a:t>Mangrove</a:t>
            </a:r>
            <a:br>
              <a:rPr lang="cs-CZ" sz="2800" dirty="0">
                <a:solidFill>
                  <a:srgbClr val="009973"/>
                </a:solidFill>
              </a:rPr>
            </a:br>
            <a:r>
              <a:rPr lang="cs-CZ" sz="2800" dirty="0">
                <a:solidFill>
                  <a:srgbClr val="009973"/>
                </a:solidFill>
              </a:rPr>
              <a:t>Moře mírných šířek a </a:t>
            </a:r>
            <a:br>
              <a:rPr lang="cs-CZ" sz="2800" dirty="0">
                <a:solidFill>
                  <a:srgbClr val="009973"/>
                </a:solidFill>
              </a:rPr>
            </a:br>
            <a:r>
              <a:rPr lang="cs-CZ" sz="2800" dirty="0">
                <a:solidFill>
                  <a:srgbClr val="009973"/>
                </a:solidFill>
              </a:rPr>
              <a:t>korálové útesy</a:t>
            </a:r>
            <a:endParaRPr lang="en-GB" sz="2800" dirty="0">
              <a:solidFill>
                <a:srgbClr val="00997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75795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Polární pouště, tundry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923584" y="1484785"/>
            <a:ext cx="374441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Polární tlaková výše, subpolární tlaková níže. Polární fronta (cca 60°s. </a:t>
            </a:r>
            <a:r>
              <a:rPr lang="cs-CZ" dirty="0" err="1" smtClean="0"/>
              <a:t>š</a:t>
            </a:r>
            <a:r>
              <a:rPr lang="cs-CZ" dirty="0" smtClean="0"/>
              <a:t>.) </a:t>
            </a:r>
          </a:p>
          <a:p>
            <a:pPr>
              <a:buNone/>
            </a:pPr>
            <a:r>
              <a:rPr lang="cs-CZ" dirty="0" smtClean="0"/>
              <a:t>Chladný (polární) teplotní pás (mezi pólem a polárním kruhem).</a:t>
            </a:r>
          </a:p>
          <a:p>
            <a:pPr>
              <a:buNone/>
            </a:pPr>
            <a:r>
              <a:rPr lang="cs-CZ" dirty="0" smtClean="0"/>
              <a:t>Arktické a </a:t>
            </a:r>
            <a:r>
              <a:rPr lang="cs-CZ" dirty="0" err="1" smtClean="0"/>
              <a:t>subartické</a:t>
            </a:r>
            <a:r>
              <a:rPr lang="cs-CZ" dirty="0" smtClean="0"/>
              <a:t> podnebné pásmo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030" name="Picture 6" descr="Související obráze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1359" y="1268760"/>
            <a:ext cx="6528724" cy="4896544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191344" y="1196752"/>
            <a:ext cx="662473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51384" y="2132856"/>
            <a:ext cx="1368152" cy="32403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159896" y="2708920"/>
            <a:ext cx="237626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400" dirty="0"/>
              <a:t>Vzestup studeného, vlhkého </a:t>
            </a:r>
          </a:p>
          <a:p>
            <a:r>
              <a:rPr lang="cs-CZ" sz="1400" dirty="0"/>
              <a:t>vzduchu</a:t>
            </a:r>
            <a:endParaRPr lang="cs-CZ" sz="1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07968" y="3429000"/>
            <a:ext cx="237626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400" dirty="0"/>
              <a:t>Sestup studeného, suchého</a:t>
            </a:r>
          </a:p>
          <a:p>
            <a:r>
              <a:rPr lang="cs-CZ" sz="1400" dirty="0"/>
              <a:t>vzduchu</a:t>
            </a:r>
            <a:endParaRPr lang="cs-CZ" sz="1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367808" y="2204864"/>
            <a:ext cx="237626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400" dirty="0"/>
              <a:t>Sestup studeného, suchého</a:t>
            </a:r>
          </a:p>
          <a:p>
            <a:r>
              <a:rPr lang="cs-CZ" sz="1400" dirty="0"/>
              <a:t>vzduchu</a:t>
            </a:r>
            <a:endParaRPr lang="cs-CZ" sz="1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168008" y="4077072"/>
            <a:ext cx="237626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400" dirty="0"/>
              <a:t>Vzestup  teplého, vlhkého</a:t>
            </a:r>
          </a:p>
          <a:p>
            <a:r>
              <a:rPr lang="cs-CZ" sz="1400" dirty="0"/>
              <a:t>vzduchu</a:t>
            </a:r>
            <a:endParaRPr lang="cs-CZ" sz="1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87888" y="3933056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V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007768" y="2420888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V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375920" y="4437112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439816" y="2636912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V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799856" y="3140968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095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5299" name="Rectangle 2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5300" name="Text Box 3"/>
          <p:cNvSpPr txBox="1">
            <a:spLocks noChangeArrowheads="1"/>
          </p:cNvSpPr>
          <p:nvPr/>
        </p:nvSpPr>
        <p:spPr bwMode="auto">
          <a:xfrm>
            <a:off x="1889126" y="1860550"/>
            <a:ext cx="180975" cy="825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2400">
              <a:solidFill>
                <a:srgbClr val="000000"/>
              </a:solidFill>
              <a:latin typeface="Verdana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2400">
              <a:solidFill>
                <a:srgbClr val="000000"/>
              </a:solidFill>
              <a:latin typeface="Verdana" pitchFamily="32" charset="0"/>
            </a:endParaRPr>
          </a:p>
        </p:txBody>
      </p:sp>
      <p:sp>
        <p:nvSpPr>
          <p:cNvPr id="55301" name="Rectangle 4"/>
          <p:cNvSpPr>
            <a:spLocks noChangeArrowheads="1"/>
          </p:cNvSpPr>
          <p:nvPr/>
        </p:nvSpPr>
        <p:spPr bwMode="auto">
          <a:xfrm>
            <a:off x="1905000" y="1066800"/>
            <a:ext cx="6811778" cy="157184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I v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nejteplejších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měsících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FF3300"/>
                </a:solidFill>
                <a:latin typeface="Arial Narrow" pitchFamily="32" charset="0"/>
              </a:rPr>
              <a:t>teplotní</a:t>
            </a:r>
            <a:r>
              <a:rPr lang="en-GB" sz="2400" dirty="0">
                <a:solidFill>
                  <a:srgbClr val="FF33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FF3300"/>
                </a:solidFill>
                <a:latin typeface="Arial Narrow" pitchFamily="32" charset="0"/>
              </a:rPr>
              <a:t>úhrny</a:t>
            </a:r>
            <a:r>
              <a:rPr lang="en-GB" sz="2400" dirty="0">
                <a:solidFill>
                  <a:srgbClr val="FF33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FF3300"/>
                </a:solidFill>
                <a:latin typeface="Arial Narrow" pitchFamily="32" charset="0"/>
              </a:rPr>
              <a:t>nepřekračují</a:t>
            </a:r>
            <a:r>
              <a:rPr lang="en-GB" sz="2400" dirty="0">
                <a:solidFill>
                  <a:srgbClr val="FF3300"/>
                </a:solidFill>
                <a:latin typeface="Arial Narrow" pitchFamily="32" charset="0"/>
              </a:rPr>
              <a:t> 0 °C.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Severní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ledový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oceán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–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kry</a:t>
            </a:r>
            <a:endParaRPr lang="en-GB" sz="2400" dirty="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Antarktida</a:t>
            </a:r>
            <a:endParaRPr lang="en-GB" sz="2400" dirty="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Ekosystémy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tzv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.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ledové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pouště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–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život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vázaný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na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moře</a:t>
            </a:r>
            <a:endParaRPr lang="en-GB" sz="2400" dirty="0">
              <a:solidFill>
                <a:srgbClr val="000000"/>
              </a:solidFill>
              <a:latin typeface="Arial Narrow" pitchFamily="32" charset="0"/>
            </a:endParaRPr>
          </a:p>
        </p:txBody>
      </p:sp>
      <p:sp>
        <p:nvSpPr>
          <p:cNvPr id="55302" name="Rectangle 5"/>
          <p:cNvSpPr>
            <a:spLocks noChangeArrowheads="1"/>
          </p:cNvSpPr>
          <p:nvPr/>
        </p:nvSpPr>
        <p:spPr bwMode="auto">
          <a:xfrm>
            <a:off x="3848100" y="1943100"/>
            <a:ext cx="9144000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55303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47850" y="3284538"/>
            <a:ext cx="4495800" cy="2971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5304" name="Text Box 7"/>
          <p:cNvSpPr txBox="1">
            <a:spLocks noChangeArrowheads="1"/>
          </p:cNvSpPr>
          <p:nvPr/>
        </p:nvSpPr>
        <p:spPr bwMode="auto">
          <a:xfrm>
            <a:off x="4510088" y="258764"/>
            <a:ext cx="3176360" cy="58695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>
                <a:solidFill>
                  <a:srgbClr val="000000"/>
                </a:solidFill>
                <a:latin typeface="Verdana" pitchFamily="32" charset="0"/>
              </a:rPr>
              <a:t>Ledové pouště</a:t>
            </a:r>
          </a:p>
        </p:txBody>
      </p:sp>
      <p:pic>
        <p:nvPicPr>
          <p:cNvPr id="5530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7776" y="3213101"/>
            <a:ext cx="2727325" cy="3444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0185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03512" y="908720"/>
            <a:ext cx="8640762" cy="575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30831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Grp="1" noChangeArrowheads="1"/>
          </p:cNvSpPr>
          <p:nvPr>
            <p:ph type="body"/>
          </p:nvPr>
        </p:nvSpPr>
        <p:spPr>
          <a:xfrm>
            <a:off x="1774825" y="115888"/>
            <a:ext cx="5329238" cy="6896760"/>
          </a:xfrm>
        </p:spPr>
        <p:txBody>
          <a:bodyPr anchor="t">
            <a:spAutoFit/>
          </a:bodyPr>
          <a:lstStyle/>
          <a:p>
            <a:pPr marL="341313" indent="-341313"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800" dirty="0" err="1"/>
              <a:t>Příklad</a:t>
            </a:r>
            <a:r>
              <a:rPr lang="en-GB" sz="2800" dirty="0"/>
              <a:t> </a:t>
            </a:r>
            <a:r>
              <a:rPr lang="en-GB" sz="2800" dirty="0" err="1"/>
              <a:t>potravního</a:t>
            </a:r>
            <a:r>
              <a:rPr lang="en-GB" sz="2800" dirty="0"/>
              <a:t> </a:t>
            </a:r>
            <a:r>
              <a:rPr lang="en-GB" sz="2800" dirty="0" err="1"/>
              <a:t>řetězce</a:t>
            </a:r>
            <a:endParaRPr lang="en-GB" sz="2800" dirty="0"/>
          </a:p>
          <a:p>
            <a:pPr marL="341313" indent="-341313"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800" dirty="0"/>
          </a:p>
          <a:p>
            <a:pPr marL="341313" indent="-341313"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/>
              <a:t>Řasy</a:t>
            </a:r>
          </a:p>
          <a:p>
            <a:pPr marL="341313" indent="-341313"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sz="2800" dirty="0"/>
          </a:p>
          <a:p>
            <a:pPr marL="341313" indent="-341313"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800" dirty="0" err="1"/>
              <a:t>Kryl</a:t>
            </a:r>
            <a:r>
              <a:rPr lang="en-GB" sz="2800" dirty="0"/>
              <a:t> (</a:t>
            </a:r>
            <a:r>
              <a:rPr lang="en-GB" sz="2800" dirty="0" err="1"/>
              <a:t>drobní</a:t>
            </a:r>
            <a:r>
              <a:rPr lang="en-GB" sz="2800" dirty="0"/>
              <a:t> </a:t>
            </a:r>
            <a:r>
              <a:rPr lang="en-GB" sz="2800" dirty="0" err="1"/>
              <a:t>korýši</a:t>
            </a:r>
            <a:r>
              <a:rPr lang="en-GB" sz="2800" dirty="0"/>
              <a:t>)</a:t>
            </a:r>
          </a:p>
          <a:p>
            <a:pPr marL="341313" indent="-341313"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800" dirty="0"/>
          </a:p>
          <a:p>
            <a:pPr marL="341313" indent="-341313"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800" dirty="0" err="1"/>
              <a:t>Ryby</a:t>
            </a:r>
            <a:endParaRPr lang="en-GB" sz="2800" dirty="0"/>
          </a:p>
          <a:p>
            <a:pPr marL="341313" indent="-341313"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800" dirty="0"/>
          </a:p>
          <a:p>
            <a:pPr marL="341313" indent="-341313"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/>
              <a:t>Ploutvonožci (t</a:t>
            </a:r>
            <a:r>
              <a:rPr lang="en-GB" sz="2800" dirty="0" err="1"/>
              <a:t>uleni</a:t>
            </a:r>
            <a:r>
              <a:rPr lang="en-GB" sz="2800" dirty="0"/>
              <a:t>, </a:t>
            </a:r>
            <a:r>
              <a:rPr lang="en-GB" sz="2800" dirty="0" err="1"/>
              <a:t>lachtani</a:t>
            </a:r>
            <a:r>
              <a:rPr lang="en-GB" sz="2800" dirty="0"/>
              <a:t>, </a:t>
            </a:r>
            <a:r>
              <a:rPr lang="en-GB" sz="2800" dirty="0" err="1"/>
              <a:t>mroži</a:t>
            </a:r>
            <a:r>
              <a:rPr lang="en-GB" sz="2800" dirty="0"/>
              <a:t>, </a:t>
            </a:r>
            <a:r>
              <a:rPr lang="en-GB" sz="2800" dirty="0" err="1"/>
              <a:t>tučňáci</a:t>
            </a:r>
            <a:r>
              <a:rPr lang="en-GB" sz="2800" dirty="0"/>
              <a:t> (</a:t>
            </a:r>
            <a:r>
              <a:rPr lang="en-GB" sz="2800" dirty="0" err="1"/>
              <a:t>jižní</a:t>
            </a:r>
            <a:r>
              <a:rPr lang="en-GB" sz="2800" dirty="0"/>
              <a:t> </a:t>
            </a:r>
            <a:r>
              <a:rPr lang="en-GB" sz="2800" dirty="0" err="1"/>
              <a:t>polokoule</a:t>
            </a:r>
            <a:r>
              <a:rPr lang="en-GB" sz="2800" dirty="0"/>
              <a:t>), </a:t>
            </a:r>
            <a:r>
              <a:rPr lang="en-GB" sz="2800" dirty="0" err="1"/>
              <a:t>velryby</a:t>
            </a:r>
            <a:endParaRPr lang="en-GB" sz="2800" dirty="0"/>
          </a:p>
          <a:p>
            <a:pPr marL="341313" indent="-341313"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800" dirty="0"/>
          </a:p>
          <a:p>
            <a:pPr marL="341313" indent="-341313"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800" dirty="0" err="1"/>
              <a:t>medvěd</a:t>
            </a:r>
            <a:r>
              <a:rPr lang="en-GB" sz="2800" dirty="0"/>
              <a:t> </a:t>
            </a:r>
            <a:r>
              <a:rPr lang="cs-CZ" sz="2800" dirty="0"/>
              <a:t>lední </a:t>
            </a:r>
            <a:r>
              <a:rPr lang="en-GB" sz="2800" dirty="0"/>
              <a:t>(</a:t>
            </a:r>
            <a:r>
              <a:rPr lang="en-GB" sz="2800" dirty="0" err="1"/>
              <a:t>severní</a:t>
            </a:r>
            <a:r>
              <a:rPr lang="en-GB" sz="2800" dirty="0"/>
              <a:t> </a:t>
            </a:r>
            <a:r>
              <a:rPr lang="en-GB" sz="2800" dirty="0" err="1"/>
              <a:t>polokoule</a:t>
            </a:r>
            <a:r>
              <a:rPr lang="en-GB" sz="2800" dirty="0"/>
              <a:t>)</a:t>
            </a:r>
            <a:r>
              <a:rPr lang="cs-CZ" sz="2800" dirty="0"/>
              <a:t>, tuleň leopardí (jižní polokoule) </a:t>
            </a:r>
            <a:endParaRPr lang="en-GB" sz="2800" dirty="0"/>
          </a:p>
          <a:p>
            <a:pPr marL="341313" indent="-341313"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800" dirty="0"/>
          </a:p>
        </p:txBody>
      </p:sp>
      <p:pic>
        <p:nvPicPr>
          <p:cNvPr id="5632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1" y="765175"/>
            <a:ext cx="4176713" cy="27701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cxnSp>
        <p:nvCxnSpPr>
          <p:cNvPr id="56324" name="Přímá spojnice se šipkou 2"/>
          <p:cNvCxnSpPr>
            <a:cxnSpLocks noChangeShapeType="1"/>
          </p:cNvCxnSpPr>
          <p:nvPr/>
        </p:nvCxnSpPr>
        <p:spPr bwMode="auto">
          <a:xfrm>
            <a:off x="2279650" y="1557339"/>
            <a:ext cx="0" cy="50482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56325" name="Přímá spojnice se šipkou 4"/>
          <p:cNvCxnSpPr>
            <a:cxnSpLocks noChangeShapeType="1"/>
          </p:cNvCxnSpPr>
          <p:nvPr/>
        </p:nvCxnSpPr>
        <p:spPr bwMode="auto">
          <a:xfrm>
            <a:off x="2279650" y="2492376"/>
            <a:ext cx="0" cy="50482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56326" name="Přímá spojnice se šipkou 6"/>
          <p:cNvCxnSpPr>
            <a:cxnSpLocks noChangeShapeType="1"/>
          </p:cNvCxnSpPr>
          <p:nvPr/>
        </p:nvCxnSpPr>
        <p:spPr bwMode="auto">
          <a:xfrm>
            <a:off x="2279650" y="3500438"/>
            <a:ext cx="0" cy="4318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56327" name="Přímá spojnice se šipkou 8"/>
          <p:cNvCxnSpPr>
            <a:cxnSpLocks noChangeShapeType="1"/>
          </p:cNvCxnSpPr>
          <p:nvPr/>
        </p:nvCxnSpPr>
        <p:spPr bwMode="auto">
          <a:xfrm>
            <a:off x="2279650" y="5157789"/>
            <a:ext cx="0" cy="50482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  <p:extLst>
      <p:ext uri="{BB962C8B-B14F-4D97-AF65-F5344CB8AC3E}">
        <p14:creationId xmlns:p14="http://schemas.microsoft.com/office/powerpoint/2010/main" val="249674920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"/>
          <p:cNvSpPr>
            <a:spLocks noGrp="1" noChangeArrowheads="1"/>
          </p:cNvSpPr>
          <p:nvPr>
            <p:ph type="title"/>
          </p:nvPr>
        </p:nvSpPr>
        <p:spPr>
          <a:xfrm>
            <a:off x="1981200" y="122863"/>
            <a:ext cx="8229600" cy="1446550"/>
          </a:xfrm>
        </p:spPr>
        <p:txBody>
          <a:bodyPr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dirty="0" err="1" smtClean="0"/>
              <a:t>Tundry</a:t>
            </a:r>
            <a:r>
              <a:rPr lang="cs-CZ" dirty="0" smtClean="0"/>
              <a:t> (subarktické podnebné pásmo)</a:t>
            </a:r>
            <a:endParaRPr lang="en-GB" dirty="0" smtClean="0"/>
          </a:p>
        </p:txBody>
      </p:sp>
      <p:sp>
        <p:nvSpPr>
          <p:cNvPr id="573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1"/>
            <a:ext cx="8229600" cy="4677691"/>
          </a:xfrm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ts val="7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 err="1">
                <a:solidFill>
                  <a:schemeClr val="accent1"/>
                </a:solidFill>
              </a:rPr>
              <a:t>Rozšíření</a:t>
            </a:r>
            <a:r>
              <a:rPr lang="en-GB" dirty="0">
                <a:solidFill>
                  <a:schemeClr val="accent1"/>
                </a:solidFill>
              </a:rPr>
              <a:t>:</a:t>
            </a:r>
            <a:r>
              <a:rPr lang="en-GB" dirty="0"/>
              <a:t> </a:t>
            </a:r>
            <a:r>
              <a:rPr lang="en-GB" dirty="0" err="1"/>
              <a:t>severní</a:t>
            </a:r>
            <a:r>
              <a:rPr lang="en-GB" dirty="0"/>
              <a:t> </a:t>
            </a:r>
            <a:r>
              <a:rPr lang="en-GB" dirty="0" err="1"/>
              <a:t>okraj</a:t>
            </a:r>
            <a:r>
              <a:rPr lang="en-GB" dirty="0"/>
              <a:t> </a:t>
            </a:r>
            <a:r>
              <a:rPr lang="en-GB" dirty="0" err="1"/>
              <a:t>Euroasie</a:t>
            </a:r>
            <a:r>
              <a:rPr lang="en-GB" dirty="0"/>
              <a:t>, </a:t>
            </a:r>
            <a:r>
              <a:rPr lang="en-GB" dirty="0" err="1"/>
              <a:t>severní</a:t>
            </a:r>
            <a:r>
              <a:rPr lang="en-GB" dirty="0"/>
              <a:t> </a:t>
            </a:r>
            <a:r>
              <a:rPr lang="en-GB" dirty="0" err="1"/>
              <a:t>okraj</a:t>
            </a:r>
            <a:r>
              <a:rPr lang="en-GB" dirty="0"/>
              <a:t> S. </a:t>
            </a:r>
            <a:r>
              <a:rPr lang="en-GB" dirty="0" err="1"/>
              <a:t>Ameriky</a:t>
            </a:r>
            <a:r>
              <a:rPr lang="en-GB" dirty="0"/>
              <a:t>, </a:t>
            </a:r>
            <a:r>
              <a:rPr lang="en-GB" dirty="0" err="1"/>
              <a:t>větší</a:t>
            </a:r>
            <a:r>
              <a:rPr lang="en-GB" dirty="0"/>
              <a:t> </a:t>
            </a:r>
            <a:r>
              <a:rPr lang="en-GB" dirty="0" err="1"/>
              <a:t>část</a:t>
            </a:r>
            <a:r>
              <a:rPr lang="en-GB" dirty="0"/>
              <a:t> </a:t>
            </a:r>
            <a:r>
              <a:rPr lang="en-GB" dirty="0" err="1"/>
              <a:t>Islandu</a:t>
            </a:r>
            <a:r>
              <a:rPr lang="en-GB" dirty="0"/>
              <a:t>.</a:t>
            </a:r>
          </a:p>
          <a:p>
            <a:pPr>
              <a:lnSpc>
                <a:spcPct val="80000"/>
              </a:lnSpc>
              <a:spcBef>
                <a:spcPts val="7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 err="1">
                <a:solidFill>
                  <a:schemeClr val="accent1"/>
                </a:solidFill>
              </a:rPr>
              <a:t>Klima</a:t>
            </a:r>
            <a:r>
              <a:rPr lang="en-GB" dirty="0">
                <a:solidFill>
                  <a:schemeClr val="accent1"/>
                </a:solidFill>
              </a:rPr>
              <a:t>:</a:t>
            </a:r>
            <a:r>
              <a:rPr lang="en-GB" dirty="0"/>
              <a:t> </a:t>
            </a:r>
            <a:r>
              <a:rPr lang="en-GB" dirty="0" err="1"/>
              <a:t>průměrné</a:t>
            </a:r>
            <a:r>
              <a:rPr lang="en-GB" dirty="0"/>
              <a:t> </a:t>
            </a:r>
            <a:r>
              <a:rPr lang="en-GB" dirty="0" err="1"/>
              <a:t>teploty</a:t>
            </a:r>
            <a:r>
              <a:rPr lang="en-GB" dirty="0"/>
              <a:t> </a:t>
            </a:r>
            <a:r>
              <a:rPr lang="en-GB" dirty="0" err="1"/>
              <a:t>nejteplejšího</a:t>
            </a:r>
            <a:r>
              <a:rPr lang="en-GB" dirty="0"/>
              <a:t> </a:t>
            </a:r>
            <a:r>
              <a:rPr lang="en-GB" dirty="0" err="1"/>
              <a:t>měsíce</a:t>
            </a:r>
            <a:r>
              <a:rPr lang="en-GB" dirty="0"/>
              <a:t> </a:t>
            </a:r>
            <a:r>
              <a:rPr lang="en-GB" dirty="0" err="1"/>
              <a:t>jsou</a:t>
            </a:r>
            <a:r>
              <a:rPr lang="en-GB" dirty="0"/>
              <a:t> </a:t>
            </a:r>
            <a:r>
              <a:rPr lang="en-GB" dirty="0" err="1"/>
              <a:t>mezi</a:t>
            </a:r>
            <a:r>
              <a:rPr lang="en-GB" dirty="0"/>
              <a:t> 6-10 °C. </a:t>
            </a:r>
            <a:r>
              <a:rPr lang="en-GB" dirty="0" err="1"/>
              <a:t>Počet</a:t>
            </a:r>
            <a:r>
              <a:rPr lang="en-GB" dirty="0"/>
              <a:t> </a:t>
            </a:r>
            <a:r>
              <a:rPr lang="en-GB" dirty="0" err="1"/>
              <a:t>měsíců</a:t>
            </a:r>
            <a:r>
              <a:rPr lang="en-GB" dirty="0"/>
              <a:t> s </a:t>
            </a:r>
            <a:r>
              <a:rPr lang="en-GB" dirty="0" err="1"/>
              <a:t>teplotou</a:t>
            </a:r>
            <a:r>
              <a:rPr lang="en-GB" dirty="0"/>
              <a:t> </a:t>
            </a:r>
            <a:r>
              <a:rPr lang="en-GB" dirty="0" err="1">
                <a:solidFill>
                  <a:srgbClr val="FF0000"/>
                </a:solidFill>
              </a:rPr>
              <a:t>nad</a:t>
            </a:r>
            <a:r>
              <a:rPr lang="en-GB" dirty="0">
                <a:solidFill>
                  <a:srgbClr val="FF0000"/>
                </a:solidFill>
              </a:rPr>
              <a:t> 5 °C je </a:t>
            </a:r>
            <a:r>
              <a:rPr lang="en-GB" dirty="0" err="1">
                <a:solidFill>
                  <a:srgbClr val="FF0000"/>
                </a:solidFill>
              </a:rPr>
              <a:t>mezi</a:t>
            </a:r>
            <a:r>
              <a:rPr lang="en-GB" dirty="0">
                <a:solidFill>
                  <a:srgbClr val="FF0000"/>
                </a:solidFill>
              </a:rPr>
              <a:t> </a:t>
            </a:r>
            <a:endParaRPr lang="cs-CZ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  <a:spcBef>
                <a:spcPts val="7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>
                <a:solidFill>
                  <a:srgbClr val="FF0000"/>
                </a:solidFill>
              </a:rPr>
              <a:t>3</a:t>
            </a:r>
            <a:r>
              <a:rPr lang="cs-CZ" dirty="0">
                <a:solidFill>
                  <a:srgbClr val="FF0000"/>
                </a:solidFill>
              </a:rPr>
              <a:t> až </a:t>
            </a:r>
            <a:r>
              <a:rPr lang="en-GB" dirty="0">
                <a:solidFill>
                  <a:srgbClr val="FF0000"/>
                </a:solidFill>
              </a:rPr>
              <a:t>4. </a:t>
            </a:r>
          </a:p>
          <a:p>
            <a:pPr>
              <a:lnSpc>
                <a:spcPct val="80000"/>
              </a:lnSpc>
              <a:spcBef>
                <a:spcPts val="7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 err="1">
                <a:solidFill>
                  <a:schemeClr val="accent1"/>
                </a:solidFill>
              </a:rPr>
              <a:t>Srážky</a:t>
            </a:r>
            <a:r>
              <a:rPr lang="en-GB" dirty="0"/>
              <a:t> </a:t>
            </a:r>
            <a:r>
              <a:rPr lang="en-GB" dirty="0" err="1"/>
              <a:t>jsou</a:t>
            </a:r>
            <a:r>
              <a:rPr lang="en-GB" dirty="0"/>
              <a:t> </a:t>
            </a:r>
            <a:r>
              <a:rPr lang="en-GB" dirty="0" err="1"/>
              <a:t>malé</a:t>
            </a:r>
            <a:r>
              <a:rPr lang="en-GB" dirty="0"/>
              <a:t> </a:t>
            </a:r>
            <a:r>
              <a:rPr lang="en-GB" dirty="0" err="1"/>
              <a:t>mezi</a:t>
            </a:r>
            <a:r>
              <a:rPr lang="en-GB" dirty="0"/>
              <a:t> 200-300 mm (</a:t>
            </a:r>
            <a:r>
              <a:rPr lang="en-GB" dirty="0" err="1"/>
              <a:t>roční</a:t>
            </a:r>
            <a:r>
              <a:rPr lang="en-GB" dirty="0"/>
              <a:t> </a:t>
            </a:r>
            <a:r>
              <a:rPr lang="en-GB" dirty="0" err="1"/>
              <a:t>úhrn</a:t>
            </a:r>
            <a:r>
              <a:rPr lang="en-GB" dirty="0"/>
              <a:t>), </a:t>
            </a:r>
            <a:r>
              <a:rPr lang="en-GB" dirty="0" err="1"/>
              <a:t>četné</a:t>
            </a:r>
            <a:r>
              <a:rPr lang="en-GB" dirty="0"/>
              <a:t> </a:t>
            </a:r>
            <a:r>
              <a:rPr lang="en-GB" dirty="0" err="1"/>
              <a:t>mlhy</a:t>
            </a:r>
            <a:r>
              <a:rPr lang="en-GB" dirty="0"/>
              <a:t> a </a:t>
            </a:r>
            <a:r>
              <a:rPr lang="en-GB" dirty="0" err="1"/>
              <a:t>rosa</a:t>
            </a:r>
            <a:r>
              <a:rPr lang="en-GB" dirty="0"/>
              <a:t>. </a:t>
            </a:r>
            <a:r>
              <a:rPr lang="en-GB" dirty="0" err="1"/>
              <a:t>Výpar</a:t>
            </a:r>
            <a:r>
              <a:rPr lang="en-GB" dirty="0"/>
              <a:t> </a:t>
            </a:r>
            <a:r>
              <a:rPr lang="en-GB" dirty="0" err="1"/>
              <a:t>nižší</a:t>
            </a:r>
            <a:r>
              <a:rPr lang="en-GB" dirty="0"/>
              <a:t> </a:t>
            </a:r>
            <a:r>
              <a:rPr lang="en-GB" dirty="0" err="1"/>
              <a:t>než</a:t>
            </a:r>
            <a:r>
              <a:rPr lang="en-GB" dirty="0"/>
              <a:t> </a:t>
            </a:r>
            <a:r>
              <a:rPr lang="en-GB" dirty="0" err="1"/>
              <a:t>srážky</a:t>
            </a:r>
            <a:r>
              <a:rPr lang="en-GB" dirty="0"/>
              <a:t> – v </a:t>
            </a:r>
            <a:r>
              <a:rPr lang="en-GB" dirty="0" err="1"/>
              <a:t>době</a:t>
            </a:r>
            <a:r>
              <a:rPr lang="en-GB" dirty="0"/>
              <a:t> </a:t>
            </a:r>
            <a:r>
              <a:rPr lang="en-GB" dirty="0" err="1"/>
              <a:t>tání</a:t>
            </a:r>
            <a:r>
              <a:rPr lang="en-GB" dirty="0"/>
              <a:t> </a:t>
            </a:r>
            <a:r>
              <a:rPr lang="en-GB" dirty="0" err="1"/>
              <a:t>přemokřelá</a:t>
            </a:r>
            <a:r>
              <a:rPr lang="en-GB" dirty="0"/>
              <a:t> </a:t>
            </a:r>
            <a:r>
              <a:rPr lang="en-GB" dirty="0" err="1"/>
              <a:t>půda</a:t>
            </a:r>
            <a:r>
              <a:rPr lang="en-GB" dirty="0"/>
              <a:t> (</a:t>
            </a:r>
            <a:r>
              <a:rPr lang="en-GB" dirty="0" err="1"/>
              <a:t>nevhodné</a:t>
            </a:r>
            <a:r>
              <a:rPr lang="en-GB" dirty="0"/>
              <a:t> pro </a:t>
            </a:r>
            <a:r>
              <a:rPr lang="en-GB" dirty="0" err="1"/>
              <a:t>růst</a:t>
            </a:r>
            <a:r>
              <a:rPr lang="en-GB" dirty="0"/>
              <a:t> </a:t>
            </a:r>
            <a:r>
              <a:rPr lang="en-GB" dirty="0" err="1"/>
              <a:t>kořenů</a:t>
            </a:r>
            <a:r>
              <a:rPr lang="en-GB" dirty="0"/>
              <a:t>). </a:t>
            </a:r>
            <a:r>
              <a:rPr lang="en-GB" dirty="0" err="1"/>
              <a:t>Světlé</a:t>
            </a:r>
            <a:r>
              <a:rPr lang="en-GB" dirty="0"/>
              <a:t> </a:t>
            </a:r>
            <a:r>
              <a:rPr lang="en-GB" dirty="0" err="1"/>
              <a:t>léto</a:t>
            </a:r>
            <a:r>
              <a:rPr lang="en-GB" dirty="0"/>
              <a:t> a </a:t>
            </a:r>
            <a:r>
              <a:rPr lang="en-GB" dirty="0" err="1"/>
              <a:t>tmavá</a:t>
            </a:r>
            <a:r>
              <a:rPr lang="en-GB" dirty="0"/>
              <a:t> </a:t>
            </a:r>
            <a:r>
              <a:rPr lang="en-GB" dirty="0" err="1"/>
              <a:t>zima</a:t>
            </a:r>
            <a:r>
              <a:rPr lang="cs-CZ" dirty="0"/>
              <a:t> (polární den a noc).</a:t>
            </a:r>
            <a:endParaRPr lang="en-GB" dirty="0"/>
          </a:p>
          <a:p>
            <a:pPr>
              <a:lnSpc>
                <a:spcPct val="80000"/>
              </a:lnSpc>
              <a:spcBef>
                <a:spcPts val="7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 err="1">
                <a:solidFill>
                  <a:schemeClr val="accent1"/>
                </a:solidFill>
              </a:rPr>
              <a:t>Půdy</a:t>
            </a:r>
            <a:r>
              <a:rPr lang="en-GB" dirty="0">
                <a:solidFill>
                  <a:schemeClr val="accent1"/>
                </a:solidFill>
              </a:rPr>
              <a:t>: </a:t>
            </a:r>
            <a:r>
              <a:rPr lang="en-GB" dirty="0"/>
              <a:t>permafrost, </a:t>
            </a:r>
            <a:r>
              <a:rPr lang="en-GB" dirty="0" err="1"/>
              <a:t>tund</a:t>
            </a:r>
            <a:r>
              <a:rPr lang="cs-CZ" dirty="0"/>
              <a:t>r</a:t>
            </a:r>
            <a:r>
              <a:rPr lang="en-GB" dirty="0" err="1"/>
              <a:t>ový</a:t>
            </a:r>
            <a:r>
              <a:rPr lang="en-GB" dirty="0"/>
              <a:t> </a:t>
            </a:r>
            <a:r>
              <a:rPr lang="en-GB" dirty="0" err="1"/>
              <a:t>glejosol</a:t>
            </a:r>
            <a:r>
              <a:rPr lang="en-GB" dirty="0"/>
              <a:t>, </a:t>
            </a:r>
            <a:r>
              <a:rPr lang="en-GB" dirty="0" err="1"/>
              <a:t>litosoly</a:t>
            </a:r>
            <a:r>
              <a:rPr lang="en-GB" dirty="0"/>
              <a:t> (</a:t>
            </a:r>
            <a:r>
              <a:rPr lang="en-GB" dirty="0" err="1"/>
              <a:t>nezralé</a:t>
            </a:r>
            <a:r>
              <a:rPr lang="en-GB" dirty="0"/>
              <a:t> </a:t>
            </a:r>
            <a:r>
              <a:rPr lang="en-GB" dirty="0" err="1"/>
              <a:t>půdy</a:t>
            </a:r>
            <a:r>
              <a:rPr lang="en-GB" dirty="0"/>
              <a:t>) s </a:t>
            </a:r>
            <a:r>
              <a:rPr lang="en-GB" dirty="0" err="1"/>
              <a:t>mrazovými</a:t>
            </a:r>
            <a:r>
              <a:rPr lang="en-GB" dirty="0"/>
              <a:t> </a:t>
            </a:r>
            <a:r>
              <a:rPr lang="en-GB" dirty="0" err="1"/>
              <a:t>formami</a:t>
            </a:r>
            <a:r>
              <a:rPr lang="en-GB" dirty="0"/>
              <a:t>. </a:t>
            </a:r>
          </a:p>
          <a:p>
            <a:pPr>
              <a:lnSpc>
                <a:spcPct val="80000"/>
              </a:lnSpc>
              <a:spcBef>
                <a:spcPts val="7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34241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1"/>
          <p:cNvSpPr txBox="1">
            <a:spLocks noChangeArrowheads="1"/>
          </p:cNvSpPr>
          <p:nvPr/>
        </p:nvSpPr>
        <p:spPr bwMode="auto">
          <a:xfrm>
            <a:off x="1774825" y="1700214"/>
            <a:ext cx="8610600" cy="231050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2400" dirty="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 b="1" dirty="0" err="1">
                <a:solidFill>
                  <a:srgbClr val="000000"/>
                </a:solidFill>
                <a:latin typeface="Arial Narrow" pitchFamily="32" charset="0"/>
              </a:rPr>
              <a:t>Reliéfotvorné</a:t>
            </a:r>
            <a:r>
              <a:rPr lang="en-GB" sz="2400" b="1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b="1" dirty="0" err="1">
                <a:solidFill>
                  <a:srgbClr val="000000"/>
                </a:solidFill>
                <a:latin typeface="Arial Narrow" pitchFamily="32" charset="0"/>
              </a:rPr>
              <a:t>procesy</a:t>
            </a:r>
            <a:r>
              <a:rPr lang="en-GB" sz="2400" b="1" dirty="0">
                <a:solidFill>
                  <a:srgbClr val="000000"/>
                </a:solidFill>
                <a:latin typeface="Arial Narrow" pitchFamily="32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cs-CZ" sz="2400" dirty="0">
                <a:solidFill>
                  <a:schemeClr val="accent2"/>
                </a:solidFill>
                <a:latin typeface="Arial Narrow" pitchFamily="32" charset="0"/>
              </a:rPr>
              <a:t>permafrost – </a:t>
            </a:r>
            <a:r>
              <a:rPr lang="cs-CZ" sz="2400" dirty="0" err="1">
                <a:solidFill>
                  <a:schemeClr val="accent2"/>
                </a:solidFill>
                <a:latin typeface="Arial Narrow" pitchFamily="32" charset="0"/>
              </a:rPr>
              <a:t>geliflukce</a:t>
            </a:r>
            <a:r>
              <a:rPr lang="cs-CZ" sz="2400" dirty="0">
                <a:solidFill>
                  <a:schemeClr val="accent2"/>
                </a:solidFill>
                <a:latin typeface="Arial Narrow" pitchFamily="32" charset="0"/>
              </a:rPr>
              <a:t>,</a:t>
            </a:r>
            <a:r>
              <a:rPr lang="cs-CZ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FF3300"/>
                </a:solidFill>
                <a:latin typeface="Arial Narrow" pitchFamily="32" charset="0"/>
              </a:rPr>
              <a:t>kryogenní</a:t>
            </a:r>
            <a:r>
              <a:rPr lang="en-GB" sz="2400" dirty="0">
                <a:solidFill>
                  <a:srgbClr val="FF33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FF3300"/>
                </a:solidFill>
                <a:latin typeface="Arial Narrow" pitchFamily="32" charset="0"/>
              </a:rPr>
              <a:t>pochody</a:t>
            </a:r>
            <a:r>
              <a:rPr lang="cs-CZ" sz="2400" dirty="0">
                <a:solidFill>
                  <a:srgbClr val="FF3300"/>
                </a:solidFill>
                <a:latin typeface="Arial Narrow" pitchFamily="32" charset="0"/>
              </a:rPr>
              <a:t>,</a:t>
            </a:r>
            <a:r>
              <a:rPr lang="en-GB" sz="2400" dirty="0">
                <a:solidFill>
                  <a:srgbClr val="FF3300"/>
                </a:solidFill>
                <a:latin typeface="Arial Narrow" pitchFamily="32" charset="0"/>
              </a:rPr>
              <a:t> 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v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půdě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FF3300"/>
                </a:solidFill>
                <a:latin typeface="Arial Narrow" pitchFamily="32" charset="0"/>
              </a:rPr>
              <a:t>kryoturbace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–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strukturní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půdy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,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ledové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klíny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,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pinga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,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termokras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,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alasy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.</a:t>
            </a:r>
            <a:endParaRPr lang="en-GB" sz="2400" dirty="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2400" b="1" dirty="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2400" dirty="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 b="1" dirty="0" err="1">
                <a:solidFill>
                  <a:srgbClr val="000000"/>
                </a:solidFill>
                <a:latin typeface="Arial Narrow" pitchFamily="32" charset="0"/>
              </a:rPr>
              <a:t>Zoocenózy</a:t>
            </a:r>
            <a:r>
              <a:rPr lang="en-GB" sz="2400" b="1" dirty="0">
                <a:solidFill>
                  <a:srgbClr val="000000"/>
                </a:solidFill>
                <a:latin typeface="Arial Narrow" pitchFamily="32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Pižmoň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, sob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polární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,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lumíci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,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vlk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,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zajíc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bělák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,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liška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polární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416647330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1"/>
          <p:cNvSpPr txBox="1">
            <a:spLocks noChangeArrowheads="1"/>
          </p:cNvSpPr>
          <p:nvPr/>
        </p:nvSpPr>
        <p:spPr bwMode="auto">
          <a:xfrm>
            <a:off x="2209801" y="228600"/>
            <a:ext cx="3848595" cy="12025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buClr>
                <a:srgbClr val="FF33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 b="1">
                <a:solidFill>
                  <a:srgbClr val="FF3300"/>
                </a:solidFill>
                <a:latin typeface="Arial Narrow" pitchFamily="32" charset="0"/>
              </a:rPr>
              <a:t>Tundra mechová</a:t>
            </a: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 – vlhčí část</a:t>
            </a:r>
          </a:p>
          <a:p>
            <a:pPr eaLnBrk="0" hangingPunct="0">
              <a:buClr>
                <a:srgbClr val="FF33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 b="1">
                <a:solidFill>
                  <a:srgbClr val="FF3300"/>
                </a:solidFill>
                <a:latin typeface="Arial Narrow" pitchFamily="32" charset="0"/>
              </a:rPr>
              <a:t>Tundra lišejníková</a:t>
            </a: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 – sušší části</a:t>
            </a:r>
          </a:p>
          <a:p>
            <a:pPr eaLnBrk="0" hangingPunct="0">
              <a:buClr>
                <a:srgbClr val="FF33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 b="1">
                <a:solidFill>
                  <a:srgbClr val="FF3300"/>
                </a:solidFill>
                <a:latin typeface="Arial Narrow" pitchFamily="32" charset="0"/>
              </a:rPr>
              <a:t>Tundra keříčková</a:t>
            </a: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 na jihu</a:t>
            </a:r>
          </a:p>
        </p:txBody>
      </p:sp>
      <p:sp>
        <p:nvSpPr>
          <p:cNvPr id="59395" name="Rectangle 2"/>
          <p:cNvSpPr>
            <a:spLocks noChangeArrowheads="1"/>
          </p:cNvSpPr>
          <p:nvPr/>
        </p:nvSpPr>
        <p:spPr bwMode="auto">
          <a:xfrm>
            <a:off x="3848100" y="1943100"/>
            <a:ext cx="9144000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9397" name="Rectangle 4"/>
          <p:cNvSpPr>
            <a:spLocks noChangeArrowheads="1"/>
          </p:cNvSpPr>
          <p:nvPr/>
        </p:nvSpPr>
        <p:spPr bwMode="auto">
          <a:xfrm>
            <a:off x="3848100" y="1943100"/>
            <a:ext cx="9144000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5939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9536" y="1484784"/>
            <a:ext cx="4495800" cy="2971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2063552" y="4941168"/>
            <a:ext cx="73448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 b="1" dirty="0" err="1">
                <a:solidFill>
                  <a:srgbClr val="000000"/>
                </a:solidFill>
                <a:latin typeface="Arial Narrow" pitchFamily="32" charset="0"/>
              </a:rPr>
              <a:t>Fytocenózy</a:t>
            </a:r>
            <a:r>
              <a:rPr lang="en-GB" sz="2400" b="1" dirty="0">
                <a:solidFill>
                  <a:srgbClr val="000000"/>
                </a:solidFill>
                <a:latin typeface="Arial Narrow" pitchFamily="32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především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FF3300"/>
                </a:solidFill>
                <a:latin typeface="Arial Narrow" pitchFamily="32" charset="0"/>
              </a:rPr>
              <a:t>keříky</a:t>
            </a:r>
            <a:r>
              <a:rPr lang="en-GB" sz="2400" dirty="0">
                <a:solidFill>
                  <a:srgbClr val="FF3300"/>
                </a:solidFill>
                <a:latin typeface="Arial Narrow" pitchFamily="32" charset="0"/>
              </a:rPr>
              <a:t> (</a:t>
            </a:r>
            <a:r>
              <a:rPr lang="en-GB" sz="2400" dirty="0" err="1">
                <a:solidFill>
                  <a:srgbClr val="FF3300"/>
                </a:solidFill>
                <a:latin typeface="Arial Narrow" pitchFamily="32" charset="0"/>
              </a:rPr>
              <a:t>chamaefyty</a:t>
            </a:r>
            <a:r>
              <a:rPr lang="en-GB" sz="2400" dirty="0">
                <a:solidFill>
                  <a:srgbClr val="FF0000"/>
                </a:solidFill>
                <a:latin typeface="Arial Narrow" pitchFamily="32" charset="0"/>
              </a:rPr>
              <a:t>)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, </a:t>
            </a:r>
            <a:r>
              <a:rPr lang="cs-CZ" sz="2400" dirty="0">
                <a:solidFill>
                  <a:srgbClr val="000000"/>
                </a:solidFill>
                <a:latin typeface="Arial Narrow" pitchFamily="32" charset="0"/>
              </a:rPr>
              <a:t>brusnice borůvka a brusinka</a:t>
            </a:r>
            <a:r>
              <a:rPr lang="en-GB" sz="2400" i="1" dirty="0">
                <a:solidFill>
                  <a:srgbClr val="000000"/>
                </a:solidFill>
                <a:latin typeface="Arial Narrow" pitchFamily="32" charset="0"/>
              </a:rPr>
              <a:t>, </a:t>
            </a:r>
            <a:r>
              <a:rPr lang="en-GB" sz="2400" dirty="0" err="1">
                <a:solidFill>
                  <a:srgbClr val="FF3300"/>
                </a:solidFill>
                <a:latin typeface="Arial Narrow" pitchFamily="32" charset="0"/>
              </a:rPr>
              <a:t>Kvetoucí</a:t>
            </a:r>
            <a:r>
              <a:rPr lang="en-GB" sz="2400" dirty="0">
                <a:solidFill>
                  <a:srgbClr val="FF3300"/>
                </a:solidFill>
                <a:latin typeface="Arial Narrow" pitchFamily="32" charset="0"/>
              </a:rPr>
              <a:t> (</a:t>
            </a:r>
            <a:r>
              <a:rPr lang="en-GB" sz="2400" dirty="0" err="1">
                <a:solidFill>
                  <a:srgbClr val="FF3300"/>
                </a:solidFill>
                <a:latin typeface="Arial Narrow" pitchFamily="32" charset="0"/>
              </a:rPr>
              <a:t>hemikryptofyty</a:t>
            </a:r>
            <a:r>
              <a:rPr lang="en-GB" sz="2400" dirty="0">
                <a:solidFill>
                  <a:srgbClr val="FF3300"/>
                </a:solidFill>
                <a:latin typeface="Arial Narrow" pitchFamily="32" charset="0"/>
              </a:rPr>
              <a:t>)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latin typeface="Arial Narrow" pitchFamily="32" charset="0"/>
              </a:rPr>
              <a:t>např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. </a:t>
            </a:r>
            <a:r>
              <a:rPr lang="cs-CZ" sz="2400" dirty="0">
                <a:solidFill>
                  <a:srgbClr val="000000"/>
                </a:solidFill>
                <a:latin typeface="Arial Narrow" pitchFamily="32" charset="0"/>
              </a:rPr>
              <a:t>bříza zakrslá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, </a:t>
            </a:r>
            <a:r>
              <a:rPr lang="cs-CZ" sz="2400" dirty="0">
                <a:solidFill>
                  <a:srgbClr val="000000"/>
                </a:solidFill>
                <a:latin typeface="Arial Narrow" pitchFamily="32" charset="0"/>
              </a:rPr>
              <a:t>vrba bylinná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, </a:t>
            </a:r>
            <a:r>
              <a:rPr lang="cs-CZ" sz="2400" dirty="0">
                <a:solidFill>
                  <a:srgbClr val="000000"/>
                </a:solidFill>
                <a:latin typeface="Arial Narrow" pitchFamily="32" charset="0"/>
              </a:rPr>
              <a:t>síťnatá, mechy, lišejníky 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(</a:t>
            </a:r>
            <a:r>
              <a:rPr lang="cs-CZ" sz="2400" dirty="0">
                <a:solidFill>
                  <a:srgbClr val="000000"/>
                </a:solidFill>
                <a:latin typeface="Arial Narrow" pitchFamily="32" charset="0"/>
              </a:rPr>
              <a:t>dutohlávky</a:t>
            </a:r>
            <a:r>
              <a:rPr lang="en-GB" sz="2400" dirty="0">
                <a:solidFill>
                  <a:srgbClr val="000000"/>
                </a:solidFill>
                <a:latin typeface="Arial Narrow" pitchFamily="32" charset="0"/>
              </a:rPr>
              <a:t>).</a:t>
            </a:r>
            <a:endParaRPr lang="cs-CZ" sz="2400" dirty="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2400" dirty="0" err="1">
                <a:solidFill>
                  <a:srgbClr val="000000"/>
                </a:solidFill>
                <a:latin typeface="Arial Narrow" pitchFamily="32" charset="0"/>
              </a:rPr>
              <a:t>Dryátka</a:t>
            </a:r>
            <a:r>
              <a:rPr lang="cs-CZ" sz="2400" dirty="0">
                <a:solidFill>
                  <a:srgbClr val="000000"/>
                </a:solidFill>
                <a:latin typeface="Arial Narrow" pitchFamily="32" charset="0"/>
              </a:rPr>
              <a:t> osmiplátečná</a:t>
            </a:r>
            <a:endParaRPr lang="en-GB" sz="2400" b="1" dirty="0">
              <a:solidFill>
                <a:srgbClr val="000000"/>
              </a:solidFill>
              <a:latin typeface="Arial Narrow" pitchFamily="3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26935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>
            <a:spLocks noGrp="1" noChangeArrowheads="1"/>
          </p:cNvSpPr>
          <p:nvPr>
            <p:ph type="body"/>
          </p:nvPr>
        </p:nvSpPr>
        <p:spPr>
          <a:xfrm>
            <a:off x="1847850" y="836613"/>
            <a:ext cx="8229600" cy="4595812"/>
          </a:xfrm>
        </p:spPr>
        <p:txBody>
          <a:bodyPr anchor="t">
            <a:spAutoFit/>
          </a:bodyPr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3200">
                <a:solidFill>
                  <a:schemeClr val="accent1"/>
                </a:solidFill>
              </a:rPr>
              <a:t>Příklad potravního řetězce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3200"/>
              <a:t>Šícha černá, klikva, brusnice (borůvka, brusinka), bříza zakrslá, dryátka osmiplátečná, vrba bylinná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3200"/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3200"/>
              <a:t>Lumík, hraboš sněžný, zajíc bělák, kur sněžný, jelen karibu, sob polární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3200"/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3200"/>
              <a:t>Liška polární, sovice sněžná, vlk</a:t>
            </a:r>
          </a:p>
        </p:txBody>
      </p:sp>
      <p:cxnSp>
        <p:nvCxnSpPr>
          <p:cNvPr id="60419" name="Přímá spojnice se šipkou 2"/>
          <p:cNvCxnSpPr>
            <a:cxnSpLocks noChangeShapeType="1"/>
          </p:cNvCxnSpPr>
          <p:nvPr/>
        </p:nvCxnSpPr>
        <p:spPr bwMode="auto">
          <a:xfrm>
            <a:off x="7608888" y="2492375"/>
            <a:ext cx="0" cy="6492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60420" name="Přímá spojnice se šipkou 4"/>
          <p:cNvCxnSpPr>
            <a:cxnSpLocks noChangeShapeType="1"/>
          </p:cNvCxnSpPr>
          <p:nvPr/>
        </p:nvCxnSpPr>
        <p:spPr bwMode="auto">
          <a:xfrm>
            <a:off x="8183563" y="4221163"/>
            <a:ext cx="0" cy="79216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  <p:extLst>
      <p:ext uri="{BB962C8B-B14F-4D97-AF65-F5344CB8AC3E}">
        <p14:creationId xmlns:p14="http://schemas.microsoft.com/office/powerpoint/2010/main" val="358531082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76200"/>
            <a:ext cx="6629400" cy="6629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61443" name="Text Box 2"/>
          <p:cNvSpPr txBox="1">
            <a:spLocks noChangeArrowheads="1"/>
          </p:cNvSpPr>
          <p:nvPr/>
        </p:nvSpPr>
        <p:spPr bwMode="auto">
          <a:xfrm>
            <a:off x="1889126" y="76201"/>
            <a:ext cx="8352713" cy="71006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000000"/>
                </a:solidFill>
                <a:latin typeface="Verdana" pitchFamily="32" charset="0"/>
              </a:rPr>
              <a:t>Rozšíření permafrostu – od tmavých barev (spojitý) ke světlým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000000"/>
                </a:solidFill>
                <a:latin typeface="Verdana" pitchFamily="32" charset="0"/>
              </a:rPr>
              <a:t>nespojitý až izolovaný</a:t>
            </a:r>
          </a:p>
        </p:txBody>
      </p:sp>
      <p:sp>
        <p:nvSpPr>
          <p:cNvPr id="61444" name="Text Box 3"/>
          <p:cNvSpPr txBox="1">
            <a:spLocks noChangeArrowheads="1"/>
          </p:cNvSpPr>
          <p:nvPr/>
        </p:nvSpPr>
        <p:spPr bwMode="auto">
          <a:xfrm>
            <a:off x="4224339" y="-360363"/>
            <a:ext cx="1587" cy="347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157547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443" name="Rectangle 2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444" name="Text Box 3"/>
          <p:cNvSpPr txBox="1">
            <a:spLocks noChangeArrowheads="1"/>
          </p:cNvSpPr>
          <p:nvPr/>
        </p:nvSpPr>
        <p:spPr bwMode="auto">
          <a:xfrm>
            <a:off x="1828801" y="990601"/>
            <a:ext cx="8474075" cy="194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Kočovní pastevci sobů, lovci. </a:t>
            </a:r>
            <a:r>
              <a:rPr lang="en-GB" sz="2400" b="1">
                <a:solidFill>
                  <a:srgbClr val="FF3300"/>
                </a:solidFill>
                <a:latin typeface="Arial Narrow" pitchFamily="32" charset="0"/>
              </a:rPr>
              <a:t>Laponci</a:t>
            </a: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 – dnes skútry a změna stylu života.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Velice citlivý ekosystém </a:t>
            </a:r>
            <a:r>
              <a:rPr lang="cs-CZ" sz="2400">
                <a:solidFill>
                  <a:srgbClr val="000000"/>
                </a:solidFill>
                <a:latin typeface="Arial Narrow" pitchFamily="32" charset="0"/>
              </a:rPr>
              <a:t>(krátký potravní řetězec) </a:t>
            </a: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– následky havárie v Černobylu.</a:t>
            </a:r>
          </a:p>
          <a:p>
            <a:pPr eaLnBrk="0" hangingPunct="0">
              <a:buClr>
                <a:srgbClr val="FF33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 b="1">
                <a:solidFill>
                  <a:srgbClr val="FF3300"/>
                </a:solidFill>
                <a:latin typeface="Arial Narrow" pitchFamily="32" charset="0"/>
              </a:rPr>
              <a:t>Permafrost:</a:t>
            </a: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 problémy se stavbou domů, ropovodů.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Zemědělství není možné.</a:t>
            </a:r>
          </a:p>
        </p:txBody>
      </p:sp>
      <p:pic>
        <p:nvPicPr>
          <p:cNvPr id="6144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0688" y="2940051"/>
            <a:ext cx="5764212" cy="3541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61446" name="Text Box 5"/>
          <p:cNvSpPr txBox="1">
            <a:spLocks noChangeArrowheads="1"/>
          </p:cNvSpPr>
          <p:nvPr/>
        </p:nvSpPr>
        <p:spPr bwMode="auto">
          <a:xfrm>
            <a:off x="4343400" y="304801"/>
            <a:ext cx="3423992" cy="58695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>
                <a:solidFill>
                  <a:srgbClr val="000000"/>
                </a:solidFill>
                <a:latin typeface="Verdana" pitchFamily="32" charset="0"/>
              </a:rPr>
              <a:t>Tundra a člověk</a:t>
            </a:r>
          </a:p>
        </p:txBody>
      </p:sp>
      <p:sp>
        <p:nvSpPr>
          <p:cNvPr id="61447" name="Text Box 6"/>
          <p:cNvSpPr txBox="1">
            <a:spLocks noChangeArrowheads="1"/>
          </p:cNvSpPr>
          <p:nvPr/>
        </p:nvSpPr>
        <p:spPr bwMode="auto">
          <a:xfrm>
            <a:off x="3863975" y="3959226"/>
            <a:ext cx="1588" cy="347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448" name="Text Box 7"/>
          <p:cNvSpPr txBox="1">
            <a:spLocks noChangeArrowheads="1"/>
          </p:cNvSpPr>
          <p:nvPr/>
        </p:nvSpPr>
        <p:spPr bwMode="auto">
          <a:xfrm>
            <a:off x="7283451" y="5400676"/>
            <a:ext cx="180975" cy="347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07694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accent1"/>
                </a:solidFill>
              </a:rPr>
              <a:t>Geobiomy mírného pásu</a:t>
            </a:r>
          </a:p>
        </p:txBody>
      </p:sp>
      <p:sp>
        <p:nvSpPr>
          <p:cNvPr id="63491" name="Zástupný symbol pro obsah 2"/>
          <p:cNvSpPr>
            <a:spLocks noGrp="1"/>
          </p:cNvSpPr>
          <p:nvPr>
            <p:ph idx="1"/>
          </p:nvPr>
        </p:nvSpPr>
        <p:spPr>
          <a:xfrm>
            <a:off x="1981201" y="1600201"/>
            <a:ext cx="8435975" cy="452437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Obecně mezi 40-60° s.</a:t>
            </a:r>
            <a:r>
              <a:rPr lang="cs-CZ" dirty="0" err="1" smtClean="0"/>
              <a:t>š</a:t>
            </a:r>
            <a:r>
              <a:rPr lang="cs-CZ" dirty="0" smtClean="0"/>
              <a:t>. a 40-50 </a:t>
            </a:r>
            <a:r>
              <a:rPr lang="cs-CZ" dirty="0" err="1" smtClean="0"/>
              <a:t>j.š</a:t>
            </a:r>
            <a:r>
              <a:rPr lang="cs-CZ" dirty="0" smtClean="0"/>
              <a:t>. v Evropě sahá až k polárnímu kruhu.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Zonální </a:t>
            </a:r>
            <a:r>
              <a:rPr lang="cs-CZ" i="1" dirty="0" err="1" smtClean="0">
                <a:solidFill>
                  <a:srgbClr val="FF0000"/>
                </a:solidFill>
              </a:rPr>
              <a:t>sensu</a:t>
            </a:r>
            <a:r>
              <a:rPr lang="cs-CZ" i="1" dirty="0" smtClean="0">
                <a:solidFill>
                  <a:srgbClr val="FF0000"/>
                </a:solidFill>
              </a:rPr>
              <a:t> </a:t>
            </a:r>
            <a:r>
              <a:rPr lang="cs-CZ" i="1" dirty="0" err="1" smtClean="0">
                <a:solidFill>
                  <a:srgbClr val="FF0000"/>
                </a:solidFill>
              </a:rPr>
              <a:t>stricto</a:t>
            </a:r>
            <a:r>
              <a:rPr lang="cs-CZ" i="1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– tajga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1"/>
                </a:solidFill>
              </a:rPr>
              <a:t>Závislé na kontinentalitě (</a:t>
            </a:r>
            <a:r>
              <a:rPr lang="cs-CZ" dirty="0" err="1" smtClean="0">
                <a:solidFill>
                  <a:schemeClr val="accent1"/>
                </a:solidFill>
              </a:rPr>
              <a:t>azonální</a:t>
            </a:r>
            <a:r>
              <a:rPr lang="cs-CZ" dirty="0" smtClean="0">
                <a:solidFill>
                  <a:schemeClr val="accent1"/>
                </a:solidFill>
              </a:rPr>
              <a:t>) </a:t>
            </a:r>
            <a:r>
              <a:rPr lang="cs-CZ" dirty="0" smtClean="0"/>
              <a:t>– změna s měnící se zeměpisnou délkou: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Širokolisté opadavé lesy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Stepi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Pouště (</a:t>
            </a:r>
            <a:r>
              <a:rPr lang="cs-CZ" dirty="0" err="1" smtClean="0">
                <a:solidFill>
                  <a:srgbClr val="FF0000"/>
                </a:solidFill>
              </a:rPr>
              <a:t>azonální</a:t>
            </a:r>
            <a:r>
              <a:rPr lang="cs-CZ" dirty="0" smtClean="0">
                <a:solidFill>
                  <a:srgbClr val="FF0000"/>
                </a:solidFill>
              </a:rPr>
              <a:t>, závislé na kontinentalitě)</a:t>
            </a:r>
          </a:p>
        </p:txBody>
      </p:sp>
    </p:spTree>
    <p:extLst>
      <p:ext uri="{BB962C8B-B14F-4D97-AF65-F5344CB8AC3E}">
        <p14:creationId xmlns:p14="http://schemas.microsoft.com/office/powerpoint/2010/main" val="202754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/>
          <p:cNvSpPr>
            <a:spLocks noChangeArrowheads="1"/>
          </p:cNvSpPr>
          <p:nvPr/>
        </p:nvSpPr>
        <p:spPr bwMode="auto">
          <a:xfrm>
            <a:off x="3733800" y="1828800"/>
            <a:ext cx="9144000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645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67608" y="2204864"/>
            <a:ext cx="6228184" cy="4219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2063552" y="1066503"/>
            <a:ext cx="8229600" cy="634082"/>
          </a:xfrm>
          <a:prstGeom prst="rect">
            <a:avLst/>
          </a:prstGeom>
        </p:spPr>
        <p:txBody>
          <a:bodyPr>
            <a:normAutofit fontScale="6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/>
              <a:t>Mírný pás – tajgy a širokolisté opadavé lesy, stepi, pouště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629046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"/>
          <p:cNvSpPr>
            <a:spLocks noGrp="1" noChangeArrowheads="1"/>
          </p:cNvSpPr>
          <p:nvPr>
            <p:ph type="title"/>
          </p:nvPr>
        </p:nvSpPr>
        <p:spPr>
          <a:xfrm>
            <a:off x="1981200" y="460376"/>
            <a:ext cx="8229600" cy="771525"/>
          </a:xfrm>
        </p:spPr>
        <p:txBody>
          <a:bodyPr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mtClean="0">
                <a:solidFill>
                  <a:schemeClr val="accent1"/>
                </a:solidFill>
              </a:rPr>
              <a:t>Tajg</a:t>
            </a:r>
            <a:r>
              <a:rPr lang="cs-CZ" smtClean="0">
                <a:solidFill>
                  <a:schemeClr val="accent1"/>
                </a:solidFill>
              </a:rPr>
              <a:t>a</a:t>
            </a:r>
            <a:endParaRPr lang="en-GB" smtClean="0">
              <a:solidFill>
                <a:schemeClr val="accent1"/>
              </a:solidFill>
            </a:endParaRPr>
          </a:p>
        </p:txBody>
      </p:sp>
      <p:sp>
        <p:nvSpPr>
          <p:cNvPr id="655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92313" y="1341439"/>
            <a:ext cx="8229600" cy="4952125"/>
          </a:xfrm>
        </p:spPr>
        <p:txBody>
          <a:bodyPr>
            <a:spAutoFit/>
          </a:bodyPr>
          <a:lstStyle/>
          <a:p>
            <a:pPr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Rozšíření</a:t>
            </a:r>
            <a:r>
              <a:rPr lang="en-GB" sz="2400" dirty="0"/>
              <a:t>: </a:t>
            </a:r>
            <a:r>
              <a:rPr lang="en-GB" sz="2400" dirty="0" err="1"/>
              <a:t>souvislý</a:t>
            </a:r>
            <a:r>
              <a:rPr lang="en-GB" sz="2400" dirty="0"/>
              <a:t> </a:t>
            </a:r>
            <a:r>
              <a:rPr lang="en-GB" sz="2400" dirty="0" err="1"/>
              <a:t>pás</a:t>
            </a:r>
            <a:r>
              <a:rPr lang="en-GB" sz="2400" dirty="0"/>
              <a:t> </a:t>
            </a:r>
            <a:r>
              <a:rPr lang="en-GB" sz="2400" dirty="0" err="1"/>
              <a:t>mezi</a:t>
            </a:r>
            <a:r>
              <a:rPr lang="en-GB" sz="2400" dirty="0"/>
              <a:t> 50-70 °s. š. (</a:t>
            </a:r>
            <a:r>
              <a:rPr lang="en-GB" sz="2400" dirty="0" err="1"/>
              <a:t>na</a:t>
            </a:r>
            <a:r>
              <a:rPr lang="en-GB" sz="2400" dirty="0"/>
              <a:t> </a:t>
            </a:r>
            <a:r>
              <a:rPr lang="en-GB" sz="2400" dirty="0" err="1"/>
              <a:t>západě</a:t>
            </a:r>
            <a:r>
              <a:rPr lang="en-GB" sz="2400" dirty="0"/>
              <a:t> </a:t>
            </a:r>
            <a:r>
              <a:rPr lang="en-GB" sz="2400" dirty="0" err="1"/>
              <a:t>posunut</a:t>
            </a:r>
            <a:r>
              <a:rPr lang="en-GB" sz="2400" dirty="0"/>
              <a:t> </a:t>
            </a:r>
            <a:r>
              <a:rPr lang="en-GB" sz="2400" dirty="0" err="1"/>
              <a:t>severněji</a:t>
            </a:r>
            <a:r>
              <a:rPr lang="en-GB" sz="2400" dirty="0"/>
              <a:t> a </a:t>
            </a:r>
            <a:r>
              <a:rPr lang="en-GB" sz="2400" dirty="0" err="1"/>
              <a:t>na</a:t>
            </a:r>
            <a:r>
              <a:rPr lang="en-GB" sz="2400" dirty="0"/>
              <a:t> </a:t>
            </a:r>
            <a:r>
              <a:rPr lang="en-GB" sz="2400" dirty="0" err="1"/>
              <a:t>východě</a:t>
            </a:r>
            <a:r>
              <a:rPr lang="en-GB" sz="2400" dirty="0"/>
              <a:t> </a:t>
            </a:r>
            <a:r>
              <a:rPr lang="en-GB" sz="2400" dirty="0" err="1"/>
              <a:t>jižněji</a:t>
            </a:r>
            <a:r>
              <a:rPr lang="en-GB" sz="2400" dirty="0"/>
              <a:t>). </a:t>
            </a:r>
            <a:r>
              <a:rPr lang="en-GB" sz="2400" dirty="0" err="1"/>
              <a:t>Charakteristiky</a:t>
            </a:r>
            <a:r>
              <a:rPr lang="en-GB" sz="2400" dirty="0"/>
              <a:t> </a:t>
            </a:r>
            <a:r>
              <a:rPr lang="en-GB" sz="2400" dirty="0" err="1"/>
              <a:t>klimatu</a:t>
            </a:r>
            <a:r>
              <a:rPr lang="en-GB" sz="2400" dirty="0"/>
              <a:t>:</a:t>
            </a:r>
          </a:p>
          <a:p>
            <a:pPr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>
                <a:solidFill>
                  <a:schemeClr val="accent1"/>
                </a:solidFill>
              </a:rPr>
              <a:t>Méně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 err="1">
                <a:solidFill>
                  <a:schemeClr val="accent1"/>
                </a:solidFill>
              </a:rPr>
              <a:t>než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/>
              <a:t>4 </a:t>
            </a:r>
            <a:r>
              <a:rPr lang="en-GB" sz="2400" dirty="0" err="1"/>
              <a:t>měsíce</a:t>
            </a:r>
            <a:r>
              <a:rPr lang="en-GB" sz="2400" dirty="0"/>
              <a:t>, ale </a:t>
            </a:r>
            <a:r>
              <a:rPr lang="en-GB" sz="2400" b="1" dirty="0" err="1">
                <a:solidFill>
                  <a:srgbClr val="FF0000"/>
                </a:solidFill>
              </a:rPr>
              <a:t>alespoň</a:t>
            </a:r>
            <a:r>
              <a:rPr lang="en-GB" sz="2400" b="1" dirty="0">
                <a:solidFill>
                  <a:srgbClr val="FF0000"/>
                </a:solidFill>
              </a:rPr>
              <a:t> 1 </a:t>
            </a:r>
            <a:r>
              <a:rPr lang="en-GB" sz="2400" b="1" dirty="0" err="1">
                <a:solidFill>
                  <a:srgbClr val="FF0000"/>
                </a:solidFill>
              </a:rPr>
              <a:t>měsíc</a:t>
            </a:r>
            <a:r>
              <a:rPr lang="en-GB" sz="2400" b="1" dirty="0">
                <a:solidFill>
                  <a:srgbClr val="FF0000"/>
                </a:solidFill>
              </a:rPr>
              <a:t> s </a:t>
            </a:r>
            <a:r>
              <a:rPr lang="en-GB" sz="2400" b="1" dirty="0" err="1">
                <a:solidFill>
                  <a:srgbClr val="FF0000"/>
                </a:solidFill>
              </a:rPr>
              <a:t>průměrnou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denní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teplotou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nad</a:t>
            </a:r>
            <a:r>
              <a:rPr lang="en-GB" sz="2400" b="1" dirty="0">
                <a:solidFill>
                  <a:srgbClr val="FF0000"/>
                </a:solidFill>
              </a:rPr>
              <a:t> 10 °C</a:t>
            </a:r>
            <a:r>
              <a:rPr lang="en-GB" sz="2400" b="1" dirty="0"/>
              <a:t>.</a:t>
            </a:r>
          </a:p>
          <a:p>
            <a:pPr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Značná</a:t>
            </a:r>
            <a:r>
              <a:rPr lang="en-GB" sz="2400" dirty="0"/>
              <a:t> </a:t>
            </a:r>
            <a:r>
              <a:rPr lang="en-GB" sz="2400" dirty="0" err="1"/>
              <a:t>amplituda</a:t>
            </a:r>
            <a:r>
              <a:rPr lang="en-GB" sz="2400" dirty="0"/>
              <a:t> </a:t>
            </a:r>
            <a:r>
              <a:rPr lang="en-GB" sz="2400" dirty="0" err="1"/>
              <a:t>mezi</a:t>
            </a:r>
            <a:r>
              <a:rPr lang="en-GB" sz="2400" dirty="0"/>
              <a:t> </a:t>
            </a:r>
            <a:r>
              <a:rPr lang="en-GB" sz="2400" dirty="0" err="1"/>
              <a:t>maximální</a:t>
            </a:r>
            <a:r>
              <a:rPr lang="en-GB" sz="2400" dirty="0"/>
              <a:t> a </a:t>
            </a:r>
            <a:r>
              <a:rPr lang="en-GB" sz="2400" dirty="0" err="1"/>
              <a:t>minimální</a:t>
            </a:r>
            <a:r>
              <a:rPr lang="en-GB" sz="2400" dirty="0"/>
              <a:t> </a:t>
            </a:r>
            <a:r>
              <a:rPr lang="en-GB" sz="2400" dirty="0" err="1"/>
              <a:t>teplotou</a:t>
            </a:r>
            <a:r>
              <a:rPr lang="en-GB" sz="2400" dirty="0"/>
              <a:t> (</a:t>
            </a:r>
            <a:r>
              <a:rPr lang="en-GB" sz="2400" dirty="0" err="1"/>
              <a:t>na</a:t>
            </a:r>
            <a:r>
              <a:rPr lang="en-GB" sz="2400" dirty="0"/>
              <a:t> </a:t>
            </a:r>
            <a:r>
              <a:rPr lang="en-GB" sz="2400" dirty="0" err="1"/>
              <a:t>východní</a:t>
            </a:r>
            <a:r>
              <a:rPr lang="en-GB" sz="2400" dirty="0"/>
              <a:t> </a:t>
            </a:r>
            <a:r>
              <a:rPr lang="en-GB" sz="2400" dirty="0" err="1"/>
              <a:t>Sibiři</a:t>
            </a:r>
            <a:r>
              <a:rPr lang="en-GB" sz="2400" dirty="0"/>
              <a:t> </a:t>
            </a:r>
            <a:r>
              <a:rPr lang="en-GB" sz="2400" dirty="0" err="1"/>
              <a:t>až</a:t>
            </a:r>
            <a:r>
              <a:rPr lang="en-GB" sz="2400" dirty="0"/>
              <a:t> 100 °C)</a:t>
            </a:r>
            <a:r>
              <a:rPr lang="cs-CZ" sz="2400" dirty="0"/>
              <a:t>.</a:t>
            </a:r>
            <a:endParaRPr lang="en-GB" sz="2400" dirty="0"/>
          </a:p>
          <a:p>
            <a:pPr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Nevysoký</a:t>
            </a:r>
            <a:r>
              <a:rPr lang="en-GB" sz="2400" dirty="0"/>
              <a:t> </a:t>
            </a:r>
            <a:r>
              <a:rPr lang="en-GB" sz="2400" dirty="0" err="1"/>
              <a:t>úhrn</a:t>
            </a:r>
            <a:r>
              <a:rPr lang="en-GB" sz="2400" dirty="0"/>
              <a:t> </a:t>
            </a:r>
            <a:r>
              <a:rPr lang="en-GB" sz="2400" dirty="0" err="1"/>
              <a:t>srážek</a:t>
            </a:r>
            <a:r>
              <a:rPr lang="en-GB" sz="2400" dirty="0"/>
              <a:t> – </a:t>
            </a:r>
            <a:r>
              <a:rPr lang="en-GB" sz="2400" dirty="0" err="1"/>
              <a:t>okolo</a:t>
            </a:r>
            <a:r>
              <a:rPr lang="en-GB" sz="2400" dirty="0"/>
              <a:t> 600 mm (ale </a:t>
            </a:r>
            <a:r>
              <a:rPr lang="en-GB" sz="2400" dirty="0" err="1"/>
              <a:t>malý</a:t>
            </a:r>
            <a:r>
              <a:rPr lang="en-GB" sz="2400" dirty="0"/>
              <a:t> </a:t>
            </a:r>
            <a:r>
              <a:rPr lang="en-GB" sz="2400" dirty="0" err="1"/>
              <a:t>výpar</a:t>
            </a:r>
            <a:r>
              <a:rPr lang="en-GB" sz="2400" dirty="0"/>
              <a:t>)</a:t>
            </a:r>
          </a:p>
          <a:p>
            <a:pPr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/>
              <a:t>Maximum </a:t>
            </a:r>
            <a:r>
              <a:rPr lang="en-GB" sz="2400" dirty="0" err="1"/>
              <a:t>srážek</a:t>
            </a:r>
            <a:r>
              <a:rPr lang="en-GB" sz="2400" dirty="0"/>
              <a:t> v </a:t>
            </a:r>
            <a:r>
              <a:rPr lang="en-GB" sz="2400" dirty="0" err="1"/>
              <a:t>létě</a:t>
            </a:r>
            <a:r>
              <a:rPr lang="cs-CZ" sz="2400" dirty="0"/>
              <a:t>.</a:t>
            </a:r>
            <a:endParaRPr lang="en-GB" sz="2400" dirty="0"/>
          </a:p>
          <a:p>
            <a:pPr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Půdy</a:t>
            </a:r>
            <a:r>
              <a:rPr lang="en-GB" sz="2400" dirty="0"/>
              <a:t>: </a:t>
            </a:r>
            <a:r>
              <a:rPr lang="en-GB" sz="2400" dirty="0" err="1">
                <a:solidFill>
                  <a:schemeClr val="accent1"/>
                </a:solidFill>
              </a:rPr>
              <a:t>podzoly</a:t>
            </a:r>
            <a:endParaRPr lang="en-GB" sz="2400" dirty="0">
              <a:solidFill>
                <a:schemeClr val="accent1"/>
              </a:solidFill>
            </a:endParaRPr>
          </a:p>
          <a:p>
            <a:pPr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Dominantní</a:t>
            </a:r>
            <a:r>
              <a:rPr lang="en-GB" sz="2400" dirty="0"/>
              <a:t> </a:t>
            </a:r>
            <a:r>
              <a:rPr lang="en-GB" sz="2400" dirty="0" err="1"/>
              <a:t>životní</a:t>
            </a:r>
            <a:r>
              <a:rPr lang="en-GB" sz="2400" dirty="0"/>
              <a:t> forma </a:t>
            </a:r>
            <a:r>
              <a:rPr lang="en-GB" sz="2400" dirty="0" err="1">
                <a:solidFill>
                  <a:schemeClr val="accent1"/>
                </a:solidFill>
              </a:rPr>
              <a:t>jehličnany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/>
              <a:t>– </a:t>
            </a:r>
            <a:r>
              <a:rPr lang="en-GB" sz="2400" dirty="0" err="1"/>
              <a:t>dřeviny</a:t>
            </a:r>
            <a:r>
              <a:rPr lang="en-GB" sz="2400" dirty="0"/>
              <a:t>, </a:t>
            </a:r>
            <a:r>
              <a:rPr lang="en-GB" sz="2400" dirty="0" err="1"/>
              <a:t>jejich</a:t>
            </a:r>
            <a:r>
              <a:rPr lang="en-GB" sz="2400" dirty="0"/>
              <a:t> </a:t>
            </a:r>
            <a:r>
              <a:rPr lang="en-GB" sz="2400" dirty="0" err="1"/>
              <a:t>asimilační</a:t>
            </a:r>
            <a:r>
              <a:rPr lang="en-GB" sz="2400" dirty="0"/>
              <a:t> </a:t>
            </a:r>
            <a:r>
              <a:rPr lang="en-GB" sz="2400" dirty="0" err="1"/>
              <a:t>orgány</a:t>
            </a:r>
            <a:r>
              <a:rPr lang="en-GB" sz="2400" dirty="0"/>
              <a:t> </a:t>
            </a:r>
            <a:r>
              <a:rPr lang="en-GB" sz="2400" dirty="0" err="1"/>
              <a:t>mají</a:t>
            </a:r>
            <a:r>
              <a:rPr lang="en-GB" sz="2400" dirty="0"/>
              <a:t> </a:t>
            </a:r>
            <a:r>
              <a:rPr lang="en-GB" sz="2400" dirty="0" err="1"/>
              <a:t>malý</a:t>
            </a:r>
            <a:r>
              <a:rPr lang="en-GB" sz="2400" dirty="0"/>
              <a:t> </a:t>
            </a:r>
            <a:r>
              <a:rPr lang="en-GB" sz="2400" dirty="0" err="1"/>
              <a:t>povrch</a:t>
            </a:r>
            <a:r>
              <a:rPr lang="en-GB" sz="2400" dirty="0"/>
              <a:t>, </a:t>
            </a:r>
            <a:r>
              <a:rPr lang="en-GB" sz="2400" dirty="0" err="1"/>
              <a:t>tlustou</a:t>
            </a:r>
            <a:r>
              <a:rPr lang="en-GB" sz="2400" dirty="0"/>
              <a:t> </a:t>
            </a:r>
            <a:r>
              <a:rPr lang="en-GB" sz="2400" dirty="0" err="1"/>
              <a:t>kutikulu</a:t>
            </a:r>
            <a:r>
              <a:rPr lang="en-GB" sz="2400" dirty="0"/>
              <a:t> a </a:t>
            </a:r>
            <a:r>
              <a:rPr lang="en-GB" sz="2400" dirty="0" err="1"/>
              <a:t>zapuštěné</a:t>
            </a:r>
            <a:r>
              <a:rPr lang="en-GB" sz="2400" dirty="0"/>
              <a:t> </a:t>
            </a:r>
            <a:r>
              <a:rPr lang="en-GB" sz="2400" dirty="0" err="1"/>
              <a:t>průduchy</a:t>
            </a:r>
            <a:r>
              <a:rPr lang="en-GB" sz="2400" dirty="0"/>
              <a:t>. </a:t>
            </a:r>
            <a:r>
              <a:rPr lang="en-GB" sz="2400" dirty="0" err="1"/>
              <a:t>Obvykle</a:t>
            </a:r>
            <a:r>
              <a:rPr lang="en-GB" sz="2400" dirty="0"/>
              <a:t> </a:t>
            </a:r>
            <a:r>
              <a:rPr lang="en-GB" sz="2400" dirty="0" err="1"/>
              <a:t>vytrvávají</a:t>
            </a:r>
            <a:r>
              <a:rPr lang="en-GB" sz="2400" dirty="0"/>
              <a:t> </a:t>
            </a:r>
            <a:r>
              <a:rPr lang="en-GB" sz="2400" dirty="0" err="1"/>
              <a:t>na</a:t>
            </a:r>
            <a:r>
              <a:rPr lang="en-GB" sz="2400" dirty="0"/>
              <a:t> </a:t>
            </a:r>
            <a:r>
              <a:rPr lang="en-GB" sz="2400" dirty="0" err="1"/>
              <a:t>větvích</a:t>
            </a:r>
            <a:r>
              <a:rPr lang="en-GB" sz="2400" dirty="0"/>
              <a:t> </a:t>
            </a:r>
            <a:r>
              <a:rPr lang="en-GB" sz="2400" dirty="0" err="1"/>
              <a:t>více</a:t>
            </a:r>
            <a:r>
              <a:rPr lang="en-GB" sz="2400" dirty="0"/>
              <a:t> let.</a:t>
            </a:r>
          </a:p>
          <a:p>
            <a:pPr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7805469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1"/>
          <p:cNvSpPr txBox="1">
            <a:spLocks noChangeArrowheads="1"/>
          </p:cNvSpPr>
          <p:nvPr/>
        </p:nvSpPr>
        <p:spPr bwMode="auto">
          <a:xfrm>
            <a:off x="1774826" y="1052513"/>
            <a:ext cx="7959725" cy="440338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 b="1" dirty="0" err="1">
                <a:solidFill>
                  <a:srgbClr val="000000"/>
                </a:solidFill>
                <a:latin typeface="Arial Narrow" pitchFamily="32" charset="0"/>
              </a:rPr>
              <a:t>Fytocenózy</a:t>
            </a:r>
            <a:r>
              <a:rPr lang="en-GB" sz="2000" b="1" dirty="0">
                <a:solidFill>
                  <a:srgbClr val="000000"/>
                </a:solidFill>
                <a:latin typeface="Arial Narrow" pitchFamily="32" charset="0"/>
              </a:rPr>
              <a:t>: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cs-CZ" sz="2000" dirty="0">
                <a:solidFill>
                  <a:srgbClr val="000000"/>
                </a:solidFill>
                <a:latin typeface="Arial Narrow" pitchFamily="32" charset="0"/>
              </a:rPr>
              <a:t>smrk </a:t>
            </a:r>
            <a:r>
              <a:rPr lang="cs-CZ" sz="2000" dirty="0" err="1">
                <a:solidFill>
                  <a:srgbClr val="000000"/>
                </a:solidFill>
                <a:latin typeface="Arial Narrow" pitchFamily="32" charset="0"/>
              </a:rPr>
              <a:t>ztepilý</a:t>
            </a:r>
            <a:r>
              <a:rPr lang="cs-CZ" sz="2000" dirty="0">
                <a:solidFill>
                  <a:srgbClr val="000000"/>
                </a:solidFill>
                <a:latin typeface="Arial Narrow" pitchFamily="32" charset="0"/>
              </a:rPr>
              <a:t>, modřín sibiřský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.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Severní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Amerika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: </a:t>
            </a:r>
            <a:r>
              <a:rPr lang="cs-CZ" sz="2000" dirty="0">
                <a:solidFill>
                  <a:srgbClr val="000000"/>
                </a:solidFill>
                <a:latin typeface="Arial Narrow" pitchFamily="32" charset="0"/>
              </a:rPr>
              <a:t>větší druhová </a:t>
            </a:r>
            <a:r>
              <a:rPr lang="cs-CZ" sz="2000" dirty="0" err="1">
                <a:solidFill>
                  <a:srgbClr val="000000"/>
                </a:solidFill>
                <a:latin typeface="Arial Narrow" pitchFamily="32" charset="0"/>
              </a:rPr>
              <a:t>diverzita</a:t>
            </a:r>
            <a:r>
              <a:rPr lang="cs-CZ" sz="2000" dirty="0">
                <a:solidFill>
                  <a:srgbClr val="000000"/>
                </a:solidFill>
                <a:latin typeface="Arial Narrow" pitchFamily="32" charset="0"/>
              </a:rPr>
              <a:t>: zerav západní, douglaska tisolistá a tsuga </a:t>
            </a:r>
            <a:r>
              <a:rPr lang="cs-CZ" sz="2000" dirty="0">
                <a:solidFill>
                  <a:srgbClr val="000000"/>
                </a:solidFill>
                <a:latin typeface="Arial Narrow" pitchFamily="32" charset="0"/>
              </a:rPr>
              <a:t>kanadská. Borovice </a:t>
            </a:r>
            <a:r>
              <a:rPr lang="cs-CZ" sz="2000" dirty="0" err="1">
                <a:solidFill>
                  <a:srgbClr val="000000"/>
                </a:solidFill>
                <a:latin typeface="Arial Narrow" pitchFamily="32" charset="0"/>
              </a:rPr>
              <a:t>banksova</a:t>
            </a:r>
            <a:r>
              <a:rPr lang="cs-CZ" sz="20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endParaRPr lang="en-GB" sz="2000" dirty="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cs-CZ" sz="2000" dirty="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Výrazná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je </a:t>
            </a:r>
            <a:r>
              <a:rPr lang="en-GB" sz="2000" dirty="0" err="1">
                <a:solidFill>
                  <a:srgbClr val="FF3300"/>
                </a:solidFill>
                <a:latin typeface="Arial Narrow" pitchFamily="32" charset="0"/>
              </a:rPr>
              <a:t>fluktuace</a:t>
            </a:r>
            <a:r>
              <a:rPr lang="en-GB" sz="2000" dirty="0">
                <a:solidFill>
                  <a:srgbClr val="FF3300"/>
                </a:solidFill>
                <a:latin typeface="Arial Narrow" pitchFamily="32" charset="0"/>
              </a:rPr>
              <a:t> </a:t>
            </a:r>
            <a:r>
              <a:rPr lang="en-GB" sz="2000" dirty="0" err="1">
                <a:solidFill>
                  <a:srgbClr val="FF3300"/>
                </a:solidFill>
                <a:latin typeface="Arial Narrow" pitchFamily="32" charset="0"/>
              </a:rPr>
              <a:t>ekosystému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vlivem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požárů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a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škůdců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. V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ranných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sukcesních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stádiích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se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uplatňuje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především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cs-CZ" sz="2000" dirty="0">
                <a:solidFill>
                  <a:srgbClr val="000000"/>
                </a:solidFill>
                <a:latin typeface="Arial Narrow" pitchFamily="32" charset="0"/>
              </a:rPr>
              <a:t>borovice lesní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.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cs-CZ" sz="2000" b="1" dirty="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 b="1" dirty="0" err="1">
                <a:solidFill>
                  <a:srgbClr val="000000"/>
                </a:solidFill>
                <a:latin typeface="Arial Narrow" pitchFamily="32" charset="0"/>
              </a:rPr>
              <a:t>Typy</a:t>
            </a:r>
            <a:r>
              <a:rPr lang="en-GB" sz="2000" b="1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000" b="1" dirty="0" err="1">
                <a:solidFill>
                  <a:srgbClr val="FF3300"/>
                </a:solidFill>
                <a:latin typeface="Arial Narrow" pitchFamily="32" charset="0"/>
              </a:rPr>
              <a:t>tajgy</a:t>
            </a:r>
            <a:r>
              <a:rPr lang="en-GB" sz="2000" b="1" dirty="0">
                <a:solidFill>
                  <a:srgbClr val="FF3300"/>
                </a:solidFill>
                <a:latin typeface="Arial Narrow" pitchFamily="32" charset="0"/>
              </a:rPr>
              <a:t> </a:t>
            </a:r>
          </a:p>
          <a:p>
            <a:pPr eaLnBrk="0" hangingPunct="0">
              <a:buClr>
                <a:srgbClr val="FF33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 b="1" dirty="0" err="1">
                <a:solidFill>
                  <a:srgbClr val="FF3300"/>
                </a:solidFill>
                <a:latin typeface="Arial Narrow" pitchFamily="32" charset="0"/>
              </a:rPr>
              <a:t>Picea</a:t>
            </a:r>
            <a:r>
              <a:rPr lang="en-GB" sz="2000" b="1" dirty="0">
                <a:solidFill>
                  <a:srgbClr val="FF3300"/>
                </a:solidFill>
                <a:latin typeface="Arial Narrow" pitchFamily="32" charset="0"/>
              </a:rPr>
              <a:t> </a:t>
            </a:r>
            <a:r>
              <a:rPr lang="cs-CZ" sz="2000" dirty="0">
                <a:solidFill>
                  <a:srgbClr val="000000"/>
                </a:solidFill>
                <a:latin typeface="Arial Narrow" pitchFamily="32" charset="0"/>
              </a:rPr>
              <a:t>smrk </a:t>
            </a:r>
            <a:r>
              <a:rPr lang="cs-CZ" sz="2000" dirty="0" err="1">
                <a:solidFill>
                  <a:srgbClr val="000000"/>
                </a:solidFill>
                <a:latin typeface="Arial Narrow" pitchFamily="32" charset="0"/>
              </a:rPr>
              <a:t>ztepilý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(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Skandinávie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)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Picea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obovata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(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Sibiř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)</a:t>
            </a:r>
          </a:p>
          <a:p>
            <a:pPr eaLnBrk="0" hangingPunct="0">
              <a:buClr>
                <a:srgbClr val="FF33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 b="1" dirty="0" err="1">
                <a:solidFill>
                  <a:srgbClr val="FF3300"/>
                </a:solidFill>
                <a:latin typeface="Arial Narrow" pitchFamily="32" charset="0"/>
              </a:rPr>
              <a:t>Pinus</a:t>
            </a:r>
            <a:r>
              <a:rPr lang="en-GB" sz="2000" b="1" dirty="0">
                <a:solidFill>
                  <a:srgbClr val="FF3300"/>
                </a:solidFill>
                <a:latin typeface="Arial Narrow" pitchFamily="32" charset="0"/>
              </a:rPr>
              <a:t> </a:t>
            </a:r>
            <a:r>
              <a:rPr lang="cs-CZ" sz="2000" dirty="0">
                <a:solidFill>
                  <a:srgbClr val="000000"/>
                </a:solidFill>
                <a:latin typeface="Arial Narrow" pitchFamily="32" charset="0"/>
              </a:rPr>
              <a:t>borovice lesní a limba -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Pinus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cembra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subsp.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sibirica</a:t>
            </a:r>
            <a:endParaRPr lang="en-GB" sz="2000" dirty="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buClr>
                <a:srgbClr val="FF33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 b="1" dirty="0" err="1">
                <a:solidFill>
                  <a:srgbClr val="FF3300"/>
                </a:solidFill>
                <a:latin typeface="Arial Narrow" pitchFamily="32" charset="0"/>
              </a:rPr>
              <a:t>Abies</a:t>
            </a:r>
            <a:r>
              <a:rPr lang="en-GB" sz="2000" b="1" dirty="0">
                <a:solidFill>
                  <a:srgbClr val="FF3300"/>
                </a:solidFill>
                <a:latin typeface="Arial Narrow" pitchFamily="32" charset="0"/>
              </a:rPr>
              <a:t> 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                                            </a:t>
            </a:r>
            <a:r>
              <a:rPr lang="cs-CZ" sz="2000" dirty="0">
                <a:solidFill>
                  <a:srgbClr val="000000"/>
                </a:solidFill>
                <a:latin typeface="Arial Narrow" pitchFamily="32" charset="0"/>
              </a:rPr>
              <a:t>jedle sibiřská</a:t>
            </a:r>
            <a:endParaRPr lang="en-GB" sz="2000" dirty="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buClr>
                <a:srgbClr val="FF33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 b="1" dirty="0" err="1">
                <a:solidFill>
                  <a:srgbClr val="FF3300"/>
                </a:solidFill>
                <a:latin typeface="Arial Narrow" pitchFamily="32" charset="0"/>
              </a:rPr>
              <a:t>Larix</a:t>
            </a:r>
            <a:r>
              <a:rPr lang="en-GB" sz="2000" b="1" dirty="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                                             </a:t>
            </a:r>
            <a:r>
              <a:rPr lang="cs-CZ" sz="2000" dirty="0">
                <a:solidFill>
                  <a:srgbClr val="000000"/>
                </a:solidFill>
                <a:latin typeface="Arial Narrow" pitchFamily="32" charset="0"/>
              </a:rPr>
              <a:t>modřín sibiřský</a:t>
            </a:r>
            <a:endParaRPr lang="en-GB" sz="2000" dirty="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cs-CZ" sz="2000" b="1" dirty="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 b="1" dirty="0" err="1">
                <a:solidFill>
                  <a:srgbClr val="000000"/>
                </a:solidFill>
                <a:latin typeface="Arial Narrow" pitchFamily="32" charset="0"/>
              </a:rPr>
              <a:t>Zoocenózy</a:t>
            </a:r>
            <a:r>
              <a:rPr lang="en-GB" sz="2000" b="1" dirty="0">
                <a:solidFill>
                  <a:srgbClr val="000000"/>
                </a:solidFill>
                <a:latin typeface="Arial Narrow" pitchFamily="32" charset="0"/>
              </a:rPr>
              <a:t>: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 Los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evropský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, </a:t>
            </a:r>
            <a:r>
              <a:rPr lang="cs-CZ" sz="2000" dirty="0">
                <a:solidFill>
                  <a:srgbClr val="000000"/>
                </a:solidFill>
                <a:latin typeface="Arial Narrow" pitchFamily="32" charset="0"/>
              </a:rPr>
              <a:t>jelen evropský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, </a:t>
            </a:r>
            <a:r>
              <a:rPr lang="cs-CZ" sz="2000" dirty="0">
                <a:solidFill>
                  <a:srgbClr val="000000"/>
                </a:solidFill>
                <a:latin typeface="Arial Narrow" pitchFamily="32" charset="0"/>
              </a:rPr>
              <a:t>medvěd hnědý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, avifauna,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např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. </a:t>
            </a:r>
            <a:r>
              <a:rPr lang="en-GB" sz="2000" dirty="0" err="1">
                <a:solidFill>
                  <a:srgbClr val="000000"/>
                </a:solidFill>
                <a:latin typeface="Arial Narrow" pitchFamily="32" charset="0"/>
              </a:rPr>
              <a:t>křivka</a:t>
            </a:r>
            <a:r>
              <a:rPr lang="en-GB" sz="2000" dirty="0">
                <a:solidFill>
                  <a:srgbClr val="000000"/>
                </a:solidFill>
                <a:latin typeface="Arial Narrow" pitchFamily="3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1736131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1"/>
          <p:cNvSpPr>
            <a:spLocks noGrp="1" noChangeArrowheads="1"/>
          </p:cNvSpPr>
          <p:nvPr>
            <p:ph type="body"/>
          </p:nvPr>
        </p:nvSpPr>
        <p:spPr>
          <a:xfrm>
            <a:off x="1981200" y="1600201"/>
            <a:ext cx="4038600" cy="4261679"/>
          </a:xfrm>
        </p:spPr>
        <p:txBody>
          <a:bodyPr anchor="t">
            <a:spAutoFit/>
          </a:bodyPr>
          <a:lstStyle/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600"/>
              <a:t>Příklady potravních řetězců</a:t>
            </a:r>
          </a:p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600"/>
          </a:p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600" b="1"/>
              <a:t>Smrk ztepilý, bobulovité keře</a:t>
            </a:r>
          </a:p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600"/>
          </a:p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600"/>
              <a:t>Křivka křivozobá, králíček lesní</a:t>
            </a:r>
          </a:p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600"/>
          </a:p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600"/>
              <a:t>Výr velký</a:t>
            </a:r>
          </a:p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600"/>
          </a:p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600" b="1"/>
              <a:t>Smrk ztepilý, Jedle bělokorá</a:t>
            </a:r>
          </a:p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600"/>
          </a:p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600"/>
              <a:t>Lýkožrout smrkový, tesařík</a:t>
            </a:r>
          </a:p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600"/>
          </a:p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600"/>
              <a:t>Strakapoud velký, datel </a:t>
            </a:r>
          </a:p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600"/>
          </a:p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600"/>
              <a:t>Kalous ušatý, jestřáb lesní</a:t>
            </a:r>
          </a:p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600"/>
          </a:p>
          <a:p>
            <a:pPr marL="341313" indent="-341313">
              <a:lnSpc>
                <a:spcPct val="80000"/>
              </a:lnSpc>
              <a:spcBef>
                <a:spcPts val="4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600"/>
          </a:p>
        </p:txBody>
      </p:sp>
      <p:pic>
        <p:nvPicPr>
          <p:cNvPr id="6758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35639" y="1412876"/>
            <a:ext cx="4537075" cy="4422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cxnSp>
        <p:nvCxnSpPr>
          <p:cNvPr id="67588" name="Přímá spojnice se šipkou 2"/>
          <p:cNvCxnSpPr>
            <a:cxnSpLocks noChangeShapeType="1"/>
          </p:cNvCxnSpPr>
          <p:nvPr/>
        </p:nvCxnSpPr>
        <p:spPr bwMode="auto">
          <a:xfrm>
            <a:off x="1992313" y="2205038"/>
            <a:ext cx="0" cy="4318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67589" name="Přímá spojnice se šipkou 4"/>
          <p:cNvCxnSpPr>
            <a:cxnSpLocks noChangeShapeType="1"/>
          </p:cNvCxnSpPr>
          <p:nvPr/>
        </p:nvCxnSpPr>
        <p:spPr bwMode="auto">
          <a:xfrm>
            <a:off x="1992313" y="2852738"/>
            <a:ext cx="0" cy="36036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67590" name="Přímá spojnice se šipkou 6"/>
          <p:cNvCxnSpPr>
            <a:cxnSpLocks noChangeShapeType="1"/>
          </p:cNvCxnSpPr>
          <p:nvPr/>
        </p:nvCxnSpPr>
        <p:spPr bwMode="auto">
          <a:xfrm>
            <a:off x="1992313" y="3624264"/>
            <a:ext cx="0" cy="45243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67591" name="Přímá spojnice se šipkou 8"/>
          <p:cNvCxnSpPr>
            <a:cxnSpLocks noChangeShapeType="1"/>
          </p:cNvCxnSpPr>
          <p:nvPr/>
        </p:nvCxnSpPr>
        <p:spPr bwMode="auto">
          <a:xfrm>
            <a:off x="1992313" y="4292601"/>
            <a:ext cx="0" cy="28892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67592" name="Přímá spojnice se šipkou 10"/>
          <p:cNvCxnSpPr>
            <a:cxnSpLocks noChangeShapeType="1"/>
          </p:cNvCxnSpPr>
          <p:nvPr/>
        </p:nvCxnSpPr>
        <p:spPr bwMode="auto">
          <a:xfrm>
            <a:off x="1992313" y="4797425"/>
            <a:ext cx="0" cy="28733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67593" name="Přímá spojnice 12"/>
          <p:cNvCxnSpPr>
            <a:cxnSpLocks noChangeShapeType="1"/>
          </p:cNvCxnSpPr>
          <p:nvPr/>
        </p:nvCxnSpPr>
        <p:spPr bwMode="auto">
          <a:xfrm>
            <a:off x="1631950" y="3429000"/>
            <a:ext cx="381635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</p:spTree>
    <p:extLst>
      <p:ext uri="{BB962C8B-B14F-4D97-AF65-F5344CB8AC3E}">
        <p14:creationId xmlns:p14="http://schemas.microsoft.com/office/powerpoint/2010/main" val="142770720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1"/>
          <p:cNvSpPr txBox="1">
            <a:spLocks noChangeArrowheads="1"/>
          </p:cNvSpPr>
          <p:nvPr/>
        </p:nvSpPr>
        <p:spPr bwMode="auto">
          <a:xfrm>
            <a:off x="1992313" y="981075"/>
            <a:ext cx="7969146" cy="157184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I zde je rozšířen částečně ještě permafrost. 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Dominantní je zpracování dřeva: Finsko – výroba papíru 2. Na světě, 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Švédsko – těžba dřeva – evropský primát (Ikea).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Lov kožešinových zvířat.</a:t>
            </a:r>
          </a:p>
        </p:txBody>
      </p:sp>
      <p:pic>
        <p:nvPicPr>
          <p:cNvPr id="6656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868614"/>
            <a:ext cx="5181600" cy="36845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66564" name="Text Box 3"/>
          <p:cNvSpPr txBox="1">
            <a:spLocks noChangeArrowheads="1"/>
          </p:cNvSpPr>
          <p:nvPr/>
        </p:nvSpPr>
        <p:spPr bwMode="auto">
          <a:xfrm>
            <a:off x="1774825" y="5516563"/>
            <a:ext cx="2611438" cy="1009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000000"/>
                </a:solidFill>
                <a:latin typeface="Verdana" pitchFamily="32" charset="0"/>
              </a:rPr>
              <a:t>Typický obyvatel 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000000"/>
                </a:solidFill>
                <a:latin typeface="Verdana" pitchFamily="32" charset="0"/>
              </a:rPr>
              <a:t>tajgy los evropský 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>
                <a:solidFill>
                  <a:srgbClr val="000000"/>
                </a:solidFill>
                <a:latin typeface="Verdana" pitchFamily="32" charset="0"/>
              </a:rPr>
              <a:t>(</a:t>
            </a:r>
            <a:r>
              <a:rPr lang="en-GB" sz="2000" i="1">
                <a:solidFill>
                  <a:srgbClr val="000000"/>
                </a:solidFill>
                <a:latin typeface="Verdana" pitchFamily="32" charset="0"/>
              </a:rPr>
              <a:t>Alces alces</a:t>
            </a:r>
            <a:r>
              <a:rPr lang="en-GB" sz="2000">
                <a:solidFill>
                  <a:srgbClr val="000000"/>
                </a:solidFill>
                <a:latin typeface="Verdana" pitchFamily="32" charset="0"/>
              </a:rPr>
              <a:t>)</a:t>
            </a:r>
          </a:p>
        </p:txBody>
      </p:sp>
      <p:sp>
        <p:nvSpPr>
          <p:cNvPr id="66565" name="Text Box 4"/>
          <p:cNvSpPr txBox="1">
            <a:spLocks noChangeArrowheads="1"/>
          </p:cNvSpPr>
          <p:nvPr/>
        </p:nvSpPr>
        <p:spPr bwMode="auto">
          <a:xfrm>
            <a:off x="4876800" y="304801"/>
            <a:ext cx="3147506" cy="58695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>
                <a:solidFill>
                  <a:srgbClr val="000000"/>
                </a:solidFill>
                <a:latin typeface="Verdana" pitchFamily="32" charset="0"/>
              </a:rPr>
              <a:t>Člověk a tajga</a:t>
            </a:r>
          </a:p>
        </p:txBody>
      </p:sp>
    </p:spTree>
    <p:extLst>
      <p:ext uri="{BB962C8B-B14F-4D97-AF65-F5344CB8AC3E}">
        <p14:creationId xmlns:p14="http://schemas.microsoft.com/office/powerpoint/2010/main" val="169401417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1"/>
          <p:cNvSpPr>
            <a:spLocks noGrp="1" noChangeArrowheads="1"/>
          </p:cNvSpPr>
          <p:nvPr>
            <p:ph type="title"/>
          </p:nvPr>
        </p:nvSpPr>
        <p:spPr>
          <a:xfrm>
            <a:off x="1981200" y="460376"/>
            <a:ext cx="8229600" cy="771525"/>
          </a:xfrm>
        </p:spPr>
        <p:txBody>
          <a:bodyPr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mtClean="0">
                <a:solidFill>
                  <a:schemeClr val="accent1"/>
                </a:solidFill>
              </a:rPr>
              <a:t>Opadavé širokolisté lesy OŠL</a:t>
            </a:r>
          </a:p>
        </p:txBody>
      </p:sp>
      <p:sp>
        <p:nvSpPr>
          <p:cNvPr id="6963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435280" cy="4253472"/>
          </a:xfr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Rozšíření</a:t>
            </a:r>
            <a:r>
              <a:rPr lang="en-GB" sz="2400" dirty="0"/>
              <a:t>: </a:t>
            </a:r>
            <a:r>
              <a:rPr lang="en-GB" sz="2400" b="1" dirty="0" err="1"/>
              <a:t>východní</a:t>
            </a:r>
            <a:r>
              <a:rPr lang="en-GB" sz="2400" b="1" dirty="0"/>
              <a:t> oblast </a:t>
            </a:r>
            <a:r>
              <a:rPr lang="en-GB" sz="2400" b="1" dirty="0" err="1"/>
              <a:t>Severní</a:t>
            </a:r>
            <a:r>
              <a:rPr lang="en-GB" sz="2400" b="1" dirty="0"/>
              <a:t> </a:t>
            </a:r>
            <a:r>
              <a:rPr lang="en-GB" sz="2400" b="1" dirty="0" err="1"/>
              <a:t>Ameriky</a:t>
            </a:r>
            <a:r>
              <a:rPr lang="en-GB" sz="2400" dirty="0"/>
              <a:t> </a:t>
            </a:r>
            <a:r>
              <a:rPr lang="en-GB" sz="2400" dirty="0" err="1"/>
              <a:t>po</a:t>
            </a:r>
            <a:r>
              <a:rPr lang="en-GB" sz="2400" dirty="0"/>
              <a:t> 95 v. d. a 30-45 s. š.</a:t>
            </a:r>
          </a:p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b="1" dirty="0" err="1"/>
              <a:t>Většina</a:t>
            </a:r>
            <a:r>
              <a:rPr lang="en-GB" sz="2400" b="1" dirty="0"/>
              <a:t> </a:t>
            </a:r>
            <a:r>
              <a:rPr lang="en-GB" sz="2400" b="1" dirty="0" err="1"/>
              <a:t>Evropy</a:t>
            </a:r>
            <a:endParaRPr lang="en-GB" sz="2400" b="1" dirty="0"/>
          </a:p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b="1" dirty="0" err="1"/>
              <a:t>Východní</a:t>
            </a:r>
            <a:r>
              <a:rPr lang="en-GB" sz="2400" b="1" dirty="0"/>
              <a:t> </a:t>
            </a:r>
            <a:r>
              <a:rPr lang="en-GB" sz="2400" b="1" dirty="0" err="1"/>
              <a:t>Asie</a:t>
            </a:r>
            <a:r>
              <a:rPr lang="en-GB" sz="2400" dirty="0"/>
              <a:t> – </a:t>
            </a:r>
            <a:r>
              <a:rPr lang="en-GB" sz="2400" dirty="0" err="1"/>
              <a:t>nejvýchodnější</a:t>
            </a:r>
            <a:r>
              <a:rPr lang="en-GB" sz="2400" dirty="0"/>
              <a:t> </a:t>
            </a:r>
            <a:r>
              <a:rPr lang="en-GB" sz="2400" dirty="0" err="1"/>
              <a:t>Čína</a:t>
            </a:r>
            <a:r>
              <a:rPr lang="en-GB" sz="2400" dirty="0"/>
              <a:t>, S. a J. Korea a </a:t>
            </a:r>
            <a:r>
              <a:rPr lang="en-GB" sz="2400" dirty="0" err="1"/>
              <a:t>severní</a:t>
            </a:r>
            <a:r>
              <a:rPr lang="en-GB" sz="2400" dirty="0"/>
              <a:t> </a:t>
            </a:r>
            <a:r>
              <a:rPr lang="en-GB" sz="2400" dirty="0" err="1"/>
              <a:t>polovina</a:t>
            </a:r>
            <a:r>
              <a:rPr lang="en-GB" sz="2400" dirty="0"/>
              <a:t> </a:t>
            </a:r>
            <a:r>
              <a:rPr lang="en-GB" sz="2400" dirty="0" err="1"/>
              <a:t>japonského</a:t>
            </a:r>
            <a:r>
              <a:rPr lang="en-GB" sz="2400" dirty="0"/>
              <a:t> </a:t>
            </a:r>
            <a:r>
              <a:rPr lang="en-GB" sz="2400" dirty="0" err="1"/>
              <a:t>souostroví</a:t>
            </a:r>
            <a:r>
              <a:rPr lang="en-GB" sz="2400" dirty="0"/>
              <a:t>. </a:t>
            </a:r>
          </a:p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b="1" dirty="0"/>
              <a:t>V Chile </a:t>
            </a:r>
            <a:r>
              <a:rPr lang="en-GB" sz="2400" b="1" dirty="0" err="1"/>
              <a:t>při</a:t>
            </a:r>
            <a:r>
              <a:rPr lang="en-GB" sz="2400" b="1" dirty="0"/>
              <a:t> </a:t>
            </a:r>
            <a:r>
              <a:rPr lang="en-GB" sz="2400" b="1" dirty="0" err="1"/>
              <a:t>Pacifiku</a:t>
            </a:r>
            <a:r>
              <a:rPr lang="en-GB" sz="2400" dirty="0"/>
              <a:t> (</a:t>
            </a:r>
            <a:r>
              <a:rPr lang="en-GB" sz="2400" dirty="0" err="1"/>
              <a:t>mezi</a:t>
            </a:r>
            <a:r>
              <a:rPr lang="en-GB" sz="2400" dirty="0"/>
              <a:t> 35-40° j. š.).</a:t>
            </a:r>
          </a:p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sz="2400" dirty="0"/>
          </a:p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Klima</a:t>
            </a:r>
            <a:r>
              <a:rPr lang="en-GB" sz="2400" dirty="0"/>
              <a:t>: </a:t>
            </a:r>
            <a:r>
              <a:rPr lang="en-GB" sz="2400" dirty="0" err="1"/>
              <a:t>mírné</a:t>
            </a:r>
            <a:r>
              <a:rPr lang="en-GB" sz="2400" dirty="0"/>
              <a:t> (</a:t>
            </a:r>
            <a:r>
              <a:rPr lang="en-GB" sz="2400" dirty="0" err="1"/>
              <a:t>temperátní</a:t>
            </a:r>
            <a:r>
              <a:rPr lang="en-GB" sz="2400" dirty="0"/>
              <a:t>) </a:t>
            </a:r>
            <a:r>
              <a:rPr lang="en-GB" sz="2400" dirty="0" err="1"/>
              <a:t>klima</a:t>
            </a:r>
            <a:r>
              <a:rPr lang="en-GB" sz="2400" dirty="0"/>
              <a:t>. </a:t>
            </a:r>
            <a:r>
              <a:rPr lang="en-GB" sz="2400" b="1" dirty="0"/>
              <a:t>4-6 </a:t>
            </a:r>
            <a:r>
              <a:rPr lang="en-GB" sz="2400" b="1" dirty="0" err="1"/>
              <a:t>teplých</a:t>
            </a:r>
            <a:r>
              <a:rPr lang="en-GB" sz="2400" b="1" dirty="0"/>
              <a:t> </a:t>
            </a:r>
            <a:r>
              <a:rPr lang="en-GB" sz="2400" b="1" dirty="0" err="1"/>
              <a:t>měsíců</a:t>
            </a:r>
            <a:r>
              <a:rPr lang="en-GB" sz="2400" b="1" dirty="0"/>
              <a:t>, </a:t>
            </a:r>
            <a:r>
              <a:rPr lang="en-GB" sz="2400" b="1" dirty="0" err="1"/>
              <a:t>kdy</a:t>
            </a:r>
            <a:r>
              <a:rPr lang="en-GB" sz="2400" b="1" dirty="0"/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teplota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nejteplejšího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měsíce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>
                <a:solidFill>
                  <a:srgbClr val="FF0000"/>
                </a:solidFill>
              </a:rPr>
              <a:t>(</a:t>
            </a:r>
            <a:r>
              <a:rPr lang="en-GB" sz="2400" b="1" dirty="0">
                <a:solidFill>
                  <a:srgbClr val="FF0000"/>
                </a:solidFill>
              </a:rPr>
              <a:t>VII</a:t>
            </a:r>
            <a:r>
              <a:rPr lang="cs-CZ" sz="2400" b="1" dirty="0">
                <a:solidFill>
                  <a:srgbClr val="FF0000"/>
                </a:solidFill>
              </a:rPr>
              <a:t>)</a:t>
            </a:r>
            <a:r>
              <a:rPr lang="en-GB" sz="2400" b="1" dirty="0">
                <a:solidFill>
                  <a:srgbClr val="FF0000"/>
                </a:solidFill>
              </a:rPr>
              <a:t>, </a:t>
            </a:r>
            <a:r>
              <a:rPr lang="en-GB" sz="2400" b="1" dirty="0" err="1">
                <a:solidFill>
                  <a:srgbClr val="FF0000"/>
                </a:solidFill>
              </a:rPr>
              <a:t>přesahuje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průměr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</a:p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b="1" dirty="0">
                <a:solidFill>
                  <a:srgbClr val="FF0000"/>
                </a:solidFill>
              </a:rPr>
              <a:t>20 °C</a:t>
            </a:r>
            <a:r>
              <a:rPr lang="en-GB" sz="2400" b="1" dirty="0"/>
              <a:t>.</a:t>
            </a:r>
            <a:r>
              <a:rPr lang="en-GB" sz="2400" dirty="0"/>
              <a:t> </a:t>
            </a:r>
            <a:r>
              <a:rPr lang="en-GB" sz="2400" dirty="0" err="1"/>
              <a:t>Roční</a:t>
            </a:r>
            <a:r>
              <a:rPr lang="en-GB" sz="2400" dirty="0"/>
              <a:t> </a:t>
            </a:r>
            <a:r>
              <a:rPr lang="en-GB" sz="2400" dirty="0" err="1"/>
              <a:t>průměry</a:t>
            </a:r>
            <a:r>
              <a:rPr lang="en-GB" sz="2400" dirty="0"/>
              <a:t> </a:t>
            </a:r>
            <a:r>
              <a:rPr lang="en-GB" sz="2400" dirty="0" err="1"/>
              <a:t>srážek</a:t>
            </a:r>
            <a:r>
              <a:rPr lang="en-GB" sz="2400" dirty="0"/>
              <a:t> se </a:t>
            </a:r>
            <a:r>
              <a:rPr lang="en-GB" sz="2400" dirty="0" err="1"/>
              <a:t>pohybují</a:t>
            </a:r>
            <a:r>
              <a:rPr lang="en-GB" sz="2400" dirty="0"/>
              <a:t> v </a:t>
            </a:r>
            <a:r>
              <a:rPr lang="en-GB" sz="2400" dirty="0" err="1"/>
              <a:t>rozmezí</a:t>
            </a:r>
            <a:r>
              <a:rPr lang="en-GB" sz="2400" dirty="0"/>
              <a:t> 500-1500 mm. </a:t>
            </a:r>
          </a:p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Půdy</a:t>
            </a:r>
            <a:r>
              <a:rPr lang="en-GB" sz="2400" dirty="0"/>
              <a:t>: </a:t>
            </a:r>
            <a:r>
              <a:rPr lang="en-GB" sz="2400" dirty="0" err="1"/>
              <a:t>především</a:t>
            </a:r>
            <a:r>
              <a:rPr lang="en-GB" sz="2400" dirty="0"/>
              <a:t> </a:t>
            </a:r>
            <a:r>
              <a:rPr lang="en-GB" sz="2400" dirty="0" err="1"/>
              <a:t>kambisoly</a:t>
            </a:r>
            <a:r>
              <a:rPr lang="cs-CZ" sz="2400" dirty="0"/>
              <a:t> (hnědé půdy)</a:t>
            </a:r>
            <a:endParaRPr lang="en-GB" sz="2400" dirty="0"/>
          </a:p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Dominantní</a:t>
            </a:r>
            <a:r>
              <a:rPr lang="en-GB" sz="2400" dirty="0"/>
              <a:t> </a:t>
            </a:r>
            <a:r>
              <a:rPr lang="en-GB" sz="2400" dirty="0" err="1"/>
              <a:t>životní</a:t>
            </a:r>
            <a:r>
              <a:rPr lang="en-GB" sz="2400" dirty="0"/>
              <a:t> forma: </a:t>
            </a:r>
            <a:r>
              <a:rPr lang="en-GB" sz="2400" dirty="0" err="1"/>
              <a:t>stromy</a:t>
            </a:r>
            <a:r>
              <a:rPr lang="en-GB" sz="2400" dirty="0"/>
              <a:t> a </a:t>
            </a:r>
            <a:r>
              <a:rPr lang="en-GB" sz="2400" dirty="0" err="1"/>
              <a:t>keře</a:t>
            </a:r>
            <a:r>
              <a:rPr lang="en-GB" sz="2400" dirty="0"/>
              <a:t> s </a:t>
            </a:r>
            <a:r>
              <a:rPr lang="en-GB" sz="2400" dirty="0" err="1"/>
              <a:t>opadavými</a:t>
            </a:r>
            <a:r>
              <a:rPr lang="en-GB" sz="2400" dirty="0"/>
              <a:t> </a:t>
            </a:r>
            <a:r>
              <a:rPr lang="en-GB" sz="2400" dirty="0" err="1"/>
              <a:t>listy</a:t>
            </a:r>
            <a:r>
              <a:rPr lang="en-GB" sz="2400" dirty="0"/>
              <a:t> a </a:t>
            </a:r>
            <a:r>
              <a:rPr lang="en-GB" sz="2400" dirty="0" err="1"/>
              <a:t>dobře</a:t>
            </a:r>
            <a:r>
              <a:rPr lang="en-GB" sz="2400" dirty="0"/>
              <a:t> </a:t>
            </a:r>
            <a:r>
              <a:rPr lang="en-GB" sz="2400" dirty="0" err="1"/>
              <a:t>chráněnými</a:t>
            </a:r>
            <a:r>
              <a:rPr lang="en-GB" sz="2400" dirty="0"/>
              <a:t> </a:t>
            </a:r>
            <a:r>
              <a:rPr lang="en-GB" sz="2400" dirty="0" err="1"/>
              <a:t>obnovovacími</a:t>
            </a:r>
            <a:r>
              <a:rPr lang="en-GB" sz="2400" dirty="0"/>
              <a:t> </a:t>
            </a:r>
            <a:r>
              <a:rPr lang="en-GB" sz="2400" dirty="0" err="1"/>
              <a:t>pupeny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6130078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"/>
          <p:cNvSpPr>
            <a:spLocks noChangeArrowheads="1"/>
          </p:cNvSpPr>
          <p:nvPr/>
        </p:nvSpPr>
        <p:spPr bwMode="auto">
          <a:xfrm>
            <a:off x="3848100" y="1943100"/>
            <a:ext cx="9144000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7065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4826" y="3665538"/>
            <a:ext cx="4549775" cy="30083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0660" name="Rectangle 3"/>
          <p:cNvSpPr>
            <a:spLocks noChangeArrowheads="1"/>
          </p:cNvSpPr>
          <p:nvPr/>
        </p:nvSpPr>
        <p:spPr bwMode="auto">
          <a:xfrm>
            <a:off x="3848100" y="1943100"/>
            <a:ext cx="9144000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7066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4825" y="476250"/>
            <a:ext cx="4495800" cy="2971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0662" name="Text Box 5"/>
          <p:cNvSpPr txBox="1">
            <a:spLocks noChangeArrowheads="1"/>
          </p:cNvSpPr>
          <p:nvPr/>
        </p:nvSpPr>
        <p:spPr bwMode="auto">
          <a:xfrm>
            <a:off x="6600826" y="1557339"/>
            <a:ext cx="2876855" cy="286450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b="1">
                <a:solidFill>
                  <a:srgbClr val="000000"/>
                </a:solidFill>
              </a:rPr>
              <a:t>Příklady potravních řetězců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b="1">
              <a:solidFill>
                <a:srgbClr val="000000"/>
              </a:solidFill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000000"/>
                </a:solidFill>
              </a:rPr>
              <a:t>Metlička křivolaká, kostřava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000000"/>
              </a:solidFill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000000"/>
                </a:solidFill>
              </a:rPr>
              <a:t>Srnec obecný, jelen evropský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000000"/>
              </a:solidFill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000000"/>
                </a:solidFill>
              </a:rPr>
              <a:t>Rys ostrovid, vlk obecný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000000"/>
              </a:solidFill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000000"/>
                </a:solidFill>
              </a:rPr>
              <a:t>Původně i medvěd hnědý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000000"/>
                </a:solidFill>
              </a:rPr>
              <a:t> a zubr evropský</a:t>
            </a:r>
          </a:p>
        </p:txBody>
      </p:sp>
      <p:cxnSp>
        <p:nvCxnSpPr>
          <p:cNvPr id="70663" name="Přímá spojnice se šipkou 2"/>
          <p:cNvCxnSpPr>
            <a:cxnSpLocks noChangeShapeType="1"/>
          </p:cNvCxnSpPr>
          <p:nvPr/>
        </p:nvCxnSpPr>
        <p:spPr bwMode="auto">
          <a:xfrm>
            <a:off x="9912350" y="2276476"/>
            <a:ext cx="0" cy="50482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70664" name="Přímá spojnice se šipkou 4"/>
          <p:cNvCxnSpPr>
            <a:cxnSpLocks noChangeShapeType="1"/>
          </p:cNvCxnSpPr>
          <p:nvPr/>
        </p:nvCxnSpPr>
        <p:spPr bwMode="auto">
          <a:xfrm>
            <a:off x="9912350" y="2976564"/>
            <a:ext cx="0" cy="4714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  <p:extLst>
      <p:ext uri="{BB962C8B-B14F-4D97-AF65-F5344CB8AC3E}">
        <p14:creationId xmlns:p14="http://schemas.microsoft.com/office/powerpoint/2010/main" val="288676417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1"/>
          <p:cNvSpPr>
            <a:spLocks noChangeArrowheads="1"/>
          </p:cNvSpPr>
          <p:nvPr/>
        </p:nvSpPr>
        <p:spPr bwMode="auto">
          <a:xfrm>
            <a:off x="3848100" y="1943100"/>
            <a:ext cx="9144000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7168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908050"/>
            <a:ext cx="6477000" cy="428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1684" name="Text Box 3"/>
          <p:cNvSpPr txBox="1">
            <a:spLocks noChangeArrowheads="1"/>
          </p:cNvSpPr>
          <p:nvPr/>
        </p:nvSpPr>
        <p:spPr bwMode="auto">
          <a:xfrm>
            <a:off x="2835275" y="423864"/>
            <a:ext cx="3273886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000000"/>
                </a:solidFill>
              </a:rPr>
              <a:t>Dnes především - kulturní krajina</a:t>
            </a:r>
          </a:p>
        </p:txBody>
      </p:sp>
    </p:spTree>
    <p:extLst>
      <p:ext uri="{BB962C8B-B14F-4D97-AF65-F5344CB8AC3E}">
        <p14:creationId xmlns:p14="http://schemas.microsoft.com/office/powerpoint/2010/main" val="157824725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1"/>
          <p:cNvSpPr txBox="1">
            <a:spLocks noChangeArrowheads="1"/>
          </p:cNvSpPr>
          <p:nvPr/>
        </p:nvSpPr>
        <p:spPr bwMode="auto">
          <a:xfrm>
            <a:off x="1654175" y="914400"/>
            <a:ext cx="9220200" cy="52657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Vzrůstající </a:t>
            </a:r>
            <a:r>
              <a:rPr lang="en-GB" sz="2400">
                <a:solidFill>
                  <a:srgbClr val="FF3300"/>
                </a:solidFill>
                <a:latin typeface="Arial Narrow" pitchFamily="32" charset="0"/>
              </a:rPr>
              <a:t>kontinentalita (pod 500 mm)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Pás černozemí od </a:t>
            </a:r>
            <a:r>
              <a:rPr lang="en-GB" sz="2400">
                <a:solidFill>
                  <a:srgbClr val="FF3300"/>
                </a:solidFill>
                <a:latin typeface="Arial Narrow" pitchFamily="32" charset="0"/>
              </a:rPr>
              <a:t>dolního toku Dunaje, pře Moldávii na Ukrajinu</a:t>
            </a:r>
          </a:p>
          <a:p>
            <a:pPr eaLnBrk="0" hangingPunct="0">
              <a:buClr>
                <a:srgbClr val="FF33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</a:tabLst>
            </a:pPr>
            <a:r>
              <a:rPr lang="en-GB" sz="2400">
                <a:solidFill>
                  <a:srgbClr val="FF3300"/>
                </a:solidFill>
                <a:latin typeface="Arial Narrow" pitchFamily="32" charset="0"/>
              </a:rPr>
              <a:t>Molisoly</a:t>
            </a: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 </a:t>
            </a:r>
            <a:r>
              <a:rPr lang="cs-CZ" sz="2400">
                <a:solidFill>
                  <a:srgbClr val="000000"/>
                </a:solidFill>
                <a:latin typeface="Arial Narrow" pitchFamily="32" charset="0"/>
              </a:rPr>
              <a:t>(černozemě) </a:t>
            </a: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– rozšíření černozemí a kaštanozemí </a:t>
            </a:r>
            <a:endParaRPr lang="cs-CZ" sz="240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buClr>
                <a:srgbClr val="FF33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(výrazný horizont Am – molic)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Aridní klima s tuhou zimou </a:t>
            </a:r>
          </a:p>
          <a:p>
            <a:pPr eaLnBrk="0" hangingPunct="0">
              <a:buClr>
                <a:srgbClr val="FF33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</a:tabLst>
            </a:pPr>
            <a:r>
              <a:rPr lang="en-GB" sz="2400">
                <a:solidFill>
                  <a:srgbClr val="FF3300"/>
                </a:solidFill>
                <a:latin typeface="Arial Narrow" pitchFamily="32" charset="0"/>
              </a:rPr>
              <a:t>Trávy</a:t>
            </a: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 – Bromus, Stipa, Festuca, Agrostis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</a:tabLst>
            </a:pPr>
            <a:endParaRPr lang="cs-CZ" sz="240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Během roku </a:t>
            </a:r>
            <a:r>
              <a:rPr lang="en-GB" sz="2400">
                <a:solidFill>
                  <a:srgbClr val="FF3300"/>
                </a:solidFill>
                <a:latin typeface="Arial Narrow" pitchFamily="32" charset="0"/>
              </a:rPr>
              <a:t>11 sezónních aspektů</a:t>
            </a: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 kvetou různé rostliny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</a:tabLst>
            </a:pPr>
            <a:endParaRPr lang="cs-CZ" sz="240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Předjarní aspekt – </a:t>
            </a:r>
            <a:r>
              <a:rPr lang="cs-CZ" sz="2400">
                <a:solidFill>
                  <a:srgbClr val="000000"/>
                </a:solidFill>
                <a:latin typeface="Arial Narrow" pitchFamily="32" charset="0"/>
              </a:rPr>
              <a:t>koniklec (</a:t>
            </a:r>
            <a:r>
              <a:rPr lang="en-GB" sz="2400" i="1">
                <a:solidFill>
                  <a:srgbClr val="000000"/>
                </a:solidFill>
                <a:latin typeface="Arial Narrow" pitchFamily="32" charset="0"/>
              </a:rPr>
              <a:t>Pulsatila</a:t>
            </a:r>
            <a:r>
              <a:rPr lang="cs-CZ" sz="2400">
                <a:solidFill>
                  <a:srgbClr val="000000"/>
                </a:solidFill>
                <a:latin typeface="Arial Narrow" pitchFamily="32" charset="0"/>
              </a:rPr>
              <a:t>)</a:t>
            </a:r>
            <a:endParaRPr lang="en-GB" sz="240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Časně jarní – </a:t>
            </a:r>
            <a:r>
              <a:rPr lang="cs-CZ" sz="2400">
                <a:solidFill>
                  <a:srgbClr val="000000"/>
                </a:solidFill>
                <a:latin typeface="Arial Narrow" pitchFamily="32" charset="0"/>
              </a:rPr>
              <a:t>hlaváček (</a:t>
            </a:r>
            <a:r>
              <a:rPr lang="en-GB" sz="2400" i="1">
                <a:solidFill>
                  <a:srgbClr val="000000"/>
                </a:solidFill>
                <a:latin typeface="Arial Narrow" pitchFamily="32" charset="0"/>
              </a:rPr>
              <a:t>Adonis</a:t>
            </a:r>
            <a:r>
              <a:rPr lang="cs-CZ" sz="2400">
                <a:solidFill>
                  <a:srgbClr val="000000"/>
                </a:solidFill>
                <a:latin typeface="Arial Narrow" pitchFamily="32" charset="0"/>
              </a:rPr>
              <a:t>)</a:t>
            </a:r>
            <a:endParaRPr lang="en-GB" sz="240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Časně letní – kvetou trávy, které ve vrchním letním aspektu odkvétají a žloutnou 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</a:tabLst>
            </a:pPr>
            <a:endParaRPr lang="en-GB" sz="240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134600" algn="l"/>
                <a:tab pos="10858500" algn="l"/>
              </a:tabLst>
            </a:pPr>
            <a:r>
              <a:rPr lang="en-GB" sz="2400">
                <a:solidFill>
                  <a:srgbClr val="000000"/>
                </a:solidFill>
                <a:latin typeface="Verdana" pitchFamily="32" charset="0"/>
              </a:rPr>
              <a:t> </a:t>
            </a:r>
          </a:p>
        </p:txBody>
      </p:sp>
      <p:sp>
        <p:nvSpPr>
          <p:cNvPr id="72707" name="Text Box 2"/>
          <p:cNvSpPr txBox="1">
            <a:spLocks noChangeArrowheads="1"/>
          </p:cNvSpPr>
          <p:nvPr/>
        </p:nvSpPr>
        <p:spPr bwMode="auto">
          <a:xfrm>
            <a:off x="3717925" y="107950"/>
            <a:ext cx="18415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72708" name="Text Box 3"/>
          <p:cNvSpPr txBox="1">
            <a:spLocks noChangeArrowheads="1"/>
          </p:cNvSpPr>
          <p:nvPr/>
        </p:nvSpPr>
        <p:spPr bwMode="auto">
          <a:xfrm>
            <a:off x="5562601" y="228600"/>
            <a:ext cx="1119387" cy="648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600">
                <a:solidFill>
                  <a:srgbClr val="000000"/>
                </a:solidFill>
              </a:rPr>
              <a:t>Stepi</a:t>
            </a:r>
          </a:p>
        </p:txBody>
      </p:sp>
    </p:spTree>
    <p:extLst>
      <p:ext uri="{BB962C8B-B14F-4D97-AF65-F5344CB8AC3E}">
        <p14:creationId xmlns:p14="http://schemas.microsoft.com/office/powerpoint/2010/main" val="342240140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03388" y="620713"/>
            <a:ext cx="4038600" cy="3141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475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08663" y="549275"/>
            <a:ext cx="4716462" cy="3138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475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9876" y="3860800"/>
            <a:ext cx="3743325" cy="2808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09931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1"/>
          <p:cNvSpPr txBox="1">
            <a:spLocks noChangeArrowheads="1"/>
          </p:cNvSpPr>
          <p:nvPr/>
        </p:nvSpPr>
        <p:spPr bwMode="auto">
          <a:xfrm>
            <a:off x="1828800" y="1676401"/>
            <a:ext cx="8023648" cy="304916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buClr>
                <a:srgbClr val="FF33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FF3300"/>
                </a:solidFill>
                <a:latin typeface="Arial Narrow" pitchFamily="32" charset="0"/>
              </a:rPr>
              <a:t>Především rostlinná výroba: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Obiloviny – pšenice, ječmen, kukuřice, slunečnice a tabák (Bulharsko)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Oblasti: severoamerické prérie, jihoamerické pampy,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Valašská nížina, J Rumunska, Moldávie, Ukrajina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240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Verdana" pitchFamily="32" charset="0"/>
              </a:rPr>
              <a:t>Kopytníci, vytvoření drnu, sucho malé výnosy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Verdana" pitchFamily="32" charset="0"/>
              </a:rPr>
              <a:t>Severoameričtí bizoni, sajga tatarská a koně 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Verdana" pitchFamily="32" charset="0"/>
              </a:rPr>
              <a:t>Převalského v Evropě</a:t>
            </a:r>
          </a:p>
        </p:txBody>
      </p:sp>
      <p:sp>
        <p:nvSpPr>
          <p:cNvPr id="71683" name="Text Box 2"/>
          <p:cNvSpPr txBox="1">
            <a:spLocks noChangeArrowheads="1"/>
          </p:cNvSpPr>
          <p:nvPr/>
        </p:nvSpPr>
        <p:spPr bwMode="auto">
          <a:xfrm>
            <a:off x="4648200" y="533401"/>
            <a:ext cx="2468794" cy="58695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>
                <a:solidFill>
                  <a:srgbClr val="000000"/>
                </a:solidFill>
              </a:rPr>
              <a:t>Člověk a stepi</a:t>
            </a:r>
          </a:p>
        </p:txBody>
      </p:sp>
    </p:spTree>
    <p:extLst>
      <p:ext uri="{BB962C8B-B14F-4D97-AF65-F5344CB8AC3E}">
        <p14:creationId xmlns:p14="http://schemas.microsoft.com/office/powerpoint/2010/main" val="70379845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75520" y="1772816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Subtropický pás – přechod mezi tropickým a mírným pásem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93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1"/>
          <p:cNvSpPr>
            <a:spLocks noGrp="1" noChangeArrowheads="1"/>
          </p:cNvSpPr>
          <p:nvPr>
            <p:ph type="title"/>
          </p:nvPr>
        </p:nvSpPr>
        <p:spPr>
          <a:xfrm>
            <a:off x="1919288" y="260351"/>
            <a:ext cx="8229600" cy="771525"/>
          </a:xfrm>
        </p:spPr>
        <p:txBody>
          <a:bodyPr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mtClean="0">
                <a:solidFill>
                  <a:schemeClr val="accent1"/>
                </a:solidFill>
              </a:rPr>
              <a:t>Středozemní tvrdolisté lesy STL</a:t>
            </a:r>
          </a:p>
        </p:txBody>
      </p:sp>
      <p:sp>
        <p:nvSpPr>
          <p:cNvPr id="757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19288" y="1341438"/>
            <a:ext cx="8229600" cy="5295900"/>
          </a:xfrm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>
                <a:solidFill>
                  <a:schemeClr val="accent1"/>
                </a:solidFill>
              </a:rPr>
              <a:t>Rozšíření: </a:t>
            </a:r>
            <a:r>
              <a:rPr lang="en-GB" sz="2000"/>
              <a:t>Nachází se na obou polokoulích mezi 30-40° </a:t>
            </a:r>
            <a:r>
              <a:rPr lang="cs-CZ" sz="2000"/>
              <a:t>s</a:t>
            </a:r>
            <a:r>
              <a:rPr lang="en-GB" sz="2000"/>
              <a:t>. š. Před razantní přeměnou člověkem pokrývaly 1,8 % plochy pevnin.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sz="2000"/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>
                <a:solidFill>
                  <a:schemeClr val="accent1"/>
                </a:solidFill>
              </a:rPr>
              <a:t>Dnes:</a:t>
            </a:r>
            <a:r>
              <a:rPr lang="en-GB" sz="2000"/>
              <a:t> </a:t>
            </a:r>
            <a:r>
              <a:rPr lang="en-GB" sz="2000" b="1"/>
              <a:t>Středomoří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b="1"/>
              <a:t>Kalifornie 30-40° s.š.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b="1"/>
              <a:t>Chile 33-37° j.š.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b="1"/>
              <a:t>Kapsko – nejjižnější výběžek Afriky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b="1"/>
              <a:t>Austrálie JZ pobřeží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cs-CZ" sz="2000"/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Vynikajícími indikátory jsou – </a:t>
            </a:r>
            <a:r>
              <a:rPr lang="cs-CZ" sz="2000"/>
              <a:t>olivovník evropský (</a:t>
            </a:r>
            <a:r>
              <a:rPr lang="en-GB" sz="2000" i="1"/>
              <a:t>Olea europea</a:t>
            </a:r>
            <a:r>
              <a:rPr lang="cs-CZ" sz="2000" i="1"/>
              <a:t>)</a:t>
            </a:r>
            <a:r>
              <a:rPr lang="en-GB" sz="2000" i="1"/>
              <a:t>, </a:t>
            </a:r>
            <a:r>
              <a:rPr lang="cs-CZ" sz="2000"/>
              <a:t>dub cesmínovitý</a:t>
            </a:r>
            <a:r>
              <a:rPr lang="cs-CZ" sz="2000" i="1"/>
              <a:t> (</a:t>
            </a:r>
            <a:r>
              <a:rPr lang="en-GB" sz="2000" i="1"/>
              <a:t>Quercus ilex</a:t>
            </a:r>
            <a:r>
              <a:rPr lang="cs-CZ" sz="2000" i="1"/>
              <a:t>)</a:t>
            </a:r>
            <a:r>
              <a:rPr lang="en-GB" sz="2000" i="1"/>
              <a:t> a </a:t>
            </a:r>
            <a:r>
              <a:rPr lang="cs-CZ" sz="2000"/>
              <a:t>borovice halepská (</a:t>
            </a:r>
            <a:r>
              <a:rPr lang="en-GB" sz="2000" i="1"/>
              <a:t>Pinus halepensis</a:t>
            </a:r>
            <a:r>
              <a:rPr lang="cs-CZ" sz="2000" i="1"/>
              <a:t>)</a:t>
            </a:r>
            <a:r>
              <a:rPr lang="en-GB" sz="2000" i="1"/>
              <a:t>.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/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>
                <a:solidFill>
                  <a:schemeClr val="accent1"/>
                </a:solidFill>
              </a:rPr>
              <a:t>Klima:</a:t>
            </a:r>
            <a:r>
              <a:rPr lang="en-GB" sz="2000"/>
              <a:t> roční úhrny jsou 500-600 mm, ale spadnou většinou v zimě – suché a horké léto. Průměrné roční teploty jsou 15 °C. v zimě okolo 10 °C a v létě 18-20 °C – značný výpar.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/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>
                <a:solidFill>
                  <a:schemeClr val="accent1"/>
                </a:solidFill>
              </a:rPr>
              <a:t>Půdy: </a:t>
            </a:r>
            <a:r>
              <a:rPr lang="cs-CZ" sz="2000"/>
              <a:t>kambisoly, sušší </a:t>
            </a:r>
            <a:r>
              <a:rPr lang="en-GB" sz="2000"/>
              <a:t>chromosoly </a:t>
            </a:r>
            <a:r>
              <a:rPr lang="cs-CZ" sz="2000"/>
              <a:t>(dominují oxidy Fe a Al) </a:t>
            </a:r>
            <a:r>
              <a:rPr lang="en-GB" sz="2000"/>
              <a:t>a reliktní terra rosa a terra fusca.</a:t>
            </a:r>
          </a:p>
        </p:txBody>
      </p:sp>
    </p:spTree>
    <p:extLst>
      <p:ext uri="{BB962C8B-B14F-4D97-AF65-F5344CB8AC3E}">
        <p14:creationId xmlns:p14="http://schemas.microsoft.com/office/powerpoint/2010/main" val="30800211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1"/>
          <p:cNvSpPr>
            <a:spLocks noGrp="1" noChangeArrowheads="1"/>
          </p:cNvSpPr>
          <p:nvPr>
            <p:ph type="body"/>
          </p:nvPr>
        </p:nvSpPr>
        <p:spPr>
          <a:xfrm>
            <a:off x="1981200" y="549275"/>
            <a:ext cx="8229600" cy="4760278"/>
          </a:xfrm>
        </p:spPr>
        <p:txBody>
          <a:bodyPr anchor="t">
            <a:spAutoFit/>
          </a:bodyPr>
          <a:lstStyle/>
          <a:p>
            <a:pPr marL="341313" indent="-341313">
              <a:lnSpc>
                <a:spcPct val="100000"/>
              </a:lnSpc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800"/>
              <a:t>Dominantou těchto lesů je sklerofytní </a:t>
            </a:r>
            <a:r>
              <a:rPr lang="en-GB" sz="2800" b="1"/>
              <a:t>dub cesmíno</a:t>
            </a:r>
            <a:r>
              <a:rPr lang="cs-CZ" sz="2800" b="1"/>
              <a:t>vitý</a:t>
            </a:r>
            <a:r>
              <a:rPr lang="en-GB" sz="2800"/>
              <a:t>. Dále pak </a:t>
            </a:r>
            <a:r>
              <a:rPr lang="en-GB" sz="2800" b="1"/>
              <a:t>pistácie, jamovce a rohovníky</a:t>
            </a:r>
            <a:r>
              <a:rPr lang="en-GB" sz="2800"/>
              <a:t>. Rostliny mají velmi dlouhé kořeny, ale v létě dokáží uzavírat průduchy a šetřit s vodou. V </a:t>
            </a:r>
            <a:r>
              <a:rPr lang="en-GB" sz="2800" b="1"/>
              <a:t>Austrálii</a:t>
            </a:r>
            <a:r>
              <a:rPr lang="en-GB" sz="2800"/>
              <a:t> jsou dominantní </a:t>
            </a:r>
            <a:r>
              <a:rPr lang="en-GB" sz="2800" b="1">
                <a:solidFill>
                  <a:srgbClr val="FF0000"/>
                </a:solidFill>
              </a:rPr>
              <a:t>blahovičníky</a:t>
            </a:r>
            <a:r>
              <a:rPr lang="en-GB" sz="2800" b="1"/>
              <a:t> </a:t>
            </a:r>
            <a:r>
              <a:rPr lang="en-GB" sz="2800" b="1" i="1"/>
              <a:t>(Eucalyptus) – medvídek koala.</a:t>
            </a:r>
          </a:p>
          <a:p>
            <a:pPr marL="341313" indent="-341313">
              <a:lnSpc>
                <a:spcPct val="100000"/>
              </a:lnSpc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800"/>
              <a:t>Dále jsou zde četné keře – zimostráz vždyzelený</a:t>
            </a:r>
          </a:p>
          <a:p>
            <a:pPr marL="341313" indent="-341313">
              <a:lnSpc>
                <a:spcPct val="100000"/>
              </a:lnSpc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800"/>
              <a:t>Liány – plamének </a:t>
            </a:r>
          </a:p>
          <a:p>
            <a:pPr marL="341313" indent="-341313">
              <a:lnSpc>
                <a:spcPct val="100000"/>
              </a:lnSpc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800"/>
              <a:t>Byliny – silně aromatické (levandule), máta </a:t>
            </a:r>
          </a:p>
          <a:p>
            <a:pPr marL="341313" indent="-341313">
              <a:lnSpc>
                <a:spcPct val="100000"/>
              </a:lnSpc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800"/>
              <a:t>Většina rostlin začíná kvést v březnu a končí s reprodukcí maximálně v červnu. </a:t>
            </a:r>
          </a:p>
        </p:txBody>
      </p:sp>
    </p:spTree>
    <p:extLst>
      <p:ext uri="{BB962C8B-B14F-4D97-AF65-F5344CB8AC3E}">
        <p14:creationId xmlns:p14="http://schemas.microsoft.com/office/powerpoint/2010/main" val="134635070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31139" y="76200"/>
            <a:ext cx="2422525" cy="350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782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7401" y="152400"/>
            <a:ext cx="2582863" cy="3657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7828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47850" y="4037013"/>
            <a:ext cx="3124200" cy="2055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7829" name="Text Box 4"/>
          <p:cNvSpPr txBox="1">
            <a:spLocks noChangeArrowheads="1"/>
          </p:cNvSpPr>
          <p:nvPr/>
        </p:nvSpPr>
        <p:spPr bwMode="auto">
          <a:xfrm>
            <a:off x="4572000" y="685800"/>
            <a:ext cx="2357438" cy="83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2400">
                <a:solidFill>
                  <a:srgbClr val="000000"/>
                </a:solidFill>
                <a:latin typeface="Verdana" pitchFamily="32" charset="0"/>
              </a:rPr>
              <a:t>Borovice pinie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Verdana" pitchFamily="32" charset="0"/>
              </a:rPr>
              <a:t>Pinus pinea</a:t>
            </a:r>
          </a:p>
        </p:txBody>
      </p:sp>
      <p:sp>
        <p:nvSpPr>
          <p:cNvPr id="77830" name="Text Box 5"/>
          <p:cNvSpPr txBox="1">
            <a:spLocks noChangeArrowheads="1"/>
          </p:cNvSpPr>
          <p:nvPr/>
        </p:nvSpPr>
        <p:spPr bwMode="auto">
          <a:xfrm>
            <a:off x="2208213" y="6024564"/>
            <a:ext cx="2336800" cy="833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2400">
                <a:solidFill>
                  <a:srgbClr val="000000"/>
                </a:solidFill>
                <a:latin typeface="Verdana" pitchFamily="32" charset="0"/>
              </a:rPr>
              <a:t>Oliva lesní 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Verdana" pitchFamily="32" charset="0"/>
              </a:rPr>
              <a:t>Olea silvestris</a:t>
            </a:r>
          </a:p>
        </p:txBody>
      </p:sp>
      <p:sp>
        <p:nvSpPr>
          <p:cNvPr id="77831" name="Text Box 6"/>
          <p:cNvSpPr txBox="1">
            <a:spLocks noChangeArrowheads="1"/>
          </p:cNvSpPr>
          <p:nvPr/>
        </p:nvSpPr>
        <p:spPr bwMode="auto">
          <a:xfrm>
            <a:off x="6240464" y="2276475"/>
            <a:ext cx="1614487" cy="83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2400">
                <a:solidFill>
                  <a:srgbClr val="000000"/>
                </a:solidFill>
                <a:latin typeface="Verdana" pitchFamily="32" charset="0"/>
              </a:rPr>
              <a:t>Cypřiš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Verdana" pitchFamily="32" charset="0"/>
              </a:rPr>
              <a:t>Cupresus</a:t>
            </a:r>
          </a:p>
        </p:txBody>
      </p:sp>
      <p:pic>
        <p:nvPicPr>
          <p:cNvPr id="77832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83338" y="3644900"/>
            <a:ext cx="3352800" cy="223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7833" name="Text Box 8"/>
          <p:cNvSpPr txBox="1">
            <a:spLocks noChangeArrowheads="1"/>
          </p:cNvSpPr>
          <p:nvPr/>
        </p:nvSpPr>
        <p:spPr bwMode="auto">
          <a:xfrm>
            <a:off x="6672263" y="6024564"/>
            <a:ext cx="2984500" cy="833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2400">
                <a:solidFill>
                  <a:srgbClr val="000000"/>
                </a:solidFill>
                <a:latin typeface="Verdana" pitchFamily="32" charset="0"/>
              </a:rPr>
              <a:t>Borovice halepská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Verdana" pitchFamily="32" charset="0"/>
              </a:rPr>
              <a:t>Pinus halepensis</a:t>
            </a:r>
          </a:p>
        </p:txBody>
      </p:sp>
    </p:spTree>
    <p:extLst>
      <p:ext uri="{BB962C8B-B14F-4D97-AF65-F5344CB8AC3E}">
        <p14:creationId xmlns:p14="http://schemas.microsoft.com/office/powerpoint/2010/main" val="228492923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1"/>
          <p:cNvSpPr>
            <a:spLocks noChangeArrowheads="1"/>
          </p:cNvSpPr>
          <p:nvPr/>
        </p:nvSpPr>
        <p:spPr bwMode="auto">
          <a:xfrm>
            <a:off x="2209800" y="381000"/>
            <a:ext cx="7772400" cy="838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360" tIns="44280" rIns="90360" bIns="44280" anchor="ctr"/>
          <a:lstStyle/>
          <a:p>
            <a:pPr algn="ct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>
                <a:solidFill>
                  <a:srgbClr val="000000"/>
                </a:solidFill>
                <a:latin typeface="Verdana" pitchFamily="32" charset="0"/>
              </a:rPr>
              <a:t>Subtropický pás a člověk</a:t>
            </a:r>
          </a:p>
        </p:txBody>
      </p:sp>
      <p:sp>
        <p:nvSpPr>
          <p:cNvPr id="76803" name="Text Box 2"/>
          <p:cNvSpPr txBox="1">
            <a:spLocks noChangeArrowheads="1"/>
          </p:cNvSpPr>
          <p:nvPr/>
        </p:nvSpPr>
        <p:spPr bwMode="auto">
          <a:xfrm>
            <a:off x="1981200" y="1371601"/>
            <a:ext cx="8063724" cy="341850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Od nedávna kácení lesů (cedrových)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Pastva – kozy, ovce – makchie, garigue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Orná půda 38 %, louky a pastviny 21 % (Evropa)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Intenzivní zemědělská výroba v přímořských nížinách (pěstování rýže)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2400">
              <a:solidFill>
                <a:srgbClr val="000000"/>
              </a:solidFill>
              <a:latin typeface="Arial Narrow" pitchFamily="32" charset="0"/>
            </a:endParaRP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Rostlinná výroba nižší výnosy (Itálie 3 t/ha) 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Bourec morušový – Španělsko, Řecko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Ranné brambory – Itálie vývoz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>
                <a:solidFill>
                  <a:srgbClr val="000000"/>
                </a:solidFill>
                <a:latin typeface="Arial Narrow" pitchFamily="32" charset="0"/>
              </a:rPr>
              <a:t>Citrusy, olivy, korkový dub</a:t>
            </a:r>
          </a:p>
        </p:txBody>
      </p:sp>
    </p:spTree>
    <p:extLst>
      <p:ext uri="{BB962C8B-B14F-4D97-AF65-F5344CB8AC3E}">
        <p14:creationId xmlns:p14="http://schemas.microsoft.com/office/powerpoint/2010/main" val="409855828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35560" y="2276872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Tropický pás – mezi obratníky (pouště a TDL)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689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5888" y="404814"/>
            <a:ext cx="4337050" cy="6264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03388" y="115889"/>
            <a:ext cx="8748712" cy="6561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9797002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1"/>
          <p:cNvSpPr>
            <a:spLocks noGrp="1" noChangeArrowheads="1"/>
          </p:cNvSpPr>
          <p:nvPr>
            <p:ph type="title"/>
          </p:nvPr>
        </p:nvSpPr>
        <p:spPr>
          <a:xfrm>
            <a:off x="1981200" y="460376"/>
            <a:ext cx="8229600" cy="771525"/>
          </a:xfrm>
        </p:spPr>
        <p:txBody>
          <a:bodyPr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mtClean="0">
                <a:solidFill>
                  <a:schemeClr val="accent1"/>
                </a:solidFill>
              </a:rPr>
              <a:t>Pouště</a:t>
            </a:r>
          </a:p>
        </p:txBody>
      </p:sp>
      <p:sp>
        <p:nvSpPr>
          <p:cNvPr id="808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1"/>
            <a:ext cx="8229600" cy="3374257"/>
          </a:xfrm>
        </p:spPr>
        <p:txBody>
          <a:bodyPr>
            <a:spAutoFit/>
          </a:bodyPr>
          <a:lstStyle/>
          <a:p>
            <a:pPr>
              <a:spcBef>
                <a:spcPts val="7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>
                <a:solidFill>
                  <a:schemeClr val="accent1"/>
                </a:solidFill>
              </a:rPr>
              <a:t>Rozšíření:</a:t>
            </a:r>
            <a:r>
              <a:rPr lang="en-GB"/>
              <a:t> mezi </a:t>
            </a:r>
            <a:r>
              <a:rPr lang="cs-CZ"/>
              <a:t>20-30 s.š. aj.š. </a:t>
            </a:r>
            <a:r>
              <a:rPr lang="en-GB"/>
              <a:t>na obou polokoulích. Celkem zabírají </a:t>
            </a:r>
            <a:r>
              <a:rPr lang="en-GB">
                <a:solidFill>
                  <a:srgbClr val="FF0000"/>
                </a:solidFill>
              </a:rPr>
              <a:t>21 % povrchu kontinentů</a:t>
            </a:r>
            <a:r>
              <a:rPr lang="en-GB"/>
              <a:t>. </a:t>
            </a:r>
          </a:p>
          <a:p>
            <a:pPr>
              <a:spcBef>
                <a:spcPts val="7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>
                <a:solidFill>
                  <a:schemeClr val="accent1"/>
                </a:solidFill>
              </a:rPr>
              <a:t>Klima: </a:t>
            </a:r>
            <a:r>
              <a:rPr lang="en-GB"/>
              <a:t>aridní až semiaridní. Mají pod 200 mm srážek a výpar je za dané období větší než 10x. Teploty vzduch při zemi jsou až 50 °C a teplota suchého písku může být 60-70 °C. </a:t>
            </a:r>
          </a:p>
          <a:p>
            <a:pPr>
              <a:spcBef>
                <a:spcPts val="7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>
                <a:solidFill>
                  <a:schemeClr val="accent1"/>
                </a:solidFill>
              </a:rPr>
              <a:t>Půdy: </a:t>
            </a:r>
            <a:r>
              <a:rPr lang="en-GB"/>
              <a:t>syrové půdy (litosoly, regosoly); aridisoly – hromadění sádrovce; halisoly – silně zasolované.</a:t>
            </a:r>
          </a:p>
        </p:txBody>
      </p:sp>
    </p:spTree>
    <p:extLst>
      <p:ext uri="{BB962C8B-B14F-4D97-AF65-F5344CB8AC3E}">
        <p14:creationId xmlns:p14="http://schemas.microsoft.com/office/powerpoint/2010/main" val="333148861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>
            <a:spLocks noGrp="1" noChangeArrowheads="1"/>
          </p:cNvSpPr>
          <p:nvPr>
            <p:ph type="body"/>
          </p:nvPr>
        </p:nvSpPr>
        <p:spPr>
          <a:xfrm>
            <a:off x="1992313" y="260350"/>
            <a:ext cx="8229600" cy="5827942"/>
          </a:xfrm>
        </p:spPr>
        <p:txBody>
          <a:bodyPr anchor="t">
            <a:spAutoFit/>
          </a:bodyPr>
          <a:lstStyle/>
          <a:p>
            <a:pPr marL="341313" indent="-341313">
              <a:lnSpc>
                <a:spcPct val="80000"/>
              </a:lnSpc>
              <a:spcBef>
                <a:spcPts val="45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Vůdčí</a:t>
            </a:r>
            <a:r>
              <a:rPr lang="en-GB" sz="2400" dirty="0"/>
              <a:t> </a:t>
            </a:r>
            <a:r>
              <a:rPr lang="en-GB" sz="2400" dirty="0" err="1"/>
              <a:t>druhy</a:t>
            </a:r>
            <a:r>
              <a:rPr lang="en-GB" sz="2400" dirty="0"/>
              <a:t> </a:t>
            </a:r>
            <a:r>
              <a:rPr lang="en-GB" sz="2400" dirty="0" err="1"/>
              <a:t>jsou</a:t>
            </a:r>
            <a:r>
              <a:rPr lang="en-GB" sz="2400" dirty="0"/>
              <a:t> </a:t>
            </a:r>
            <a:r>
              <a:rPr lang="en-GB" sz="2400" dirty="0" err="1">
                <a:solidFill>
                  <a:schemeClr val="accent1"/>
                </a:solidFill>
              </a:rPr>
              <a:t>sukulenty</a:t>
            </a:r>
            <a:r>
              <a:rPr lang="en-GB" sz="2400" dirty="0">
                <a:solidFill>
                  <a:schemeClr val="accent1"/>
                </a:solidFill>
              </a:rPr>
              <a:t> a </a:t>
            </a:r>
            <a:r>
              <a:rPr lang="en-GB" sz="2400" dirty="0" err="1">
                <a:solidFill>
                  <a:schemeClr val="accent1"/>
                </a:solidFill>
              </a:rPr>
              <a:t>kaktusovité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 err="1">
                <a:solidFill>
                  <a:schemeClr val="accent1"/>
                </a:solidFill>
              </a:rPr>
              <a:t>rostliny</a:t>
            </a:r>
            <a:r>
              <a:rPr lang="en-GB" sz="2400" dirty="0"/>
              <a:t>. </a:t>
            </a:r>
          </a:p>
          <a:p>
            <a:pPr marL="341313" indent="-341313">
              <a:lnSpc>
                <a:spcPct val="80000"/>
              </a:lnSpc>
              <a:spcBef>
                <a:spcPts val="45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400" dirty="0"/>
          </a:p>
          <a:p>
            <a:pPr marL="341313" indent="-341313">
              <a:lnSpc>
                <a:spcPct val="80000"/>
              </a:lnSpc>
              <a:spcBef>
                <a:spcPts val="45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Nacházíme</a:t>
            </a:r>
            <a:r>
              <a:rPr lang="en-GB" sz="2400" dirty="0"/>
              <a:t> </a:t>
            </a:r>
            <a:r>
              <a:rPr lang="en-GB" sz="2400" dirty="0" err="1"/>
              <a:t>zde</a:t>
            </a:r>
            <a:r>
              <a:rPr lang="en-GB" sz="2400" dirty="0"/>
              <a:t> </a:t>
            </a:r>
            <a:r>
              <a:rPr lang="en-GB" sz="2400" dirty="0" err="1"/>
              <a:t>tzv</a:t>
            </a:r>
            <a:r>
              <a:rPr lang="en-GB" sz="2400" dirty="0"/>
              <a:t>. </a:t>
            </a:r>
            <a:r>
              <a:rPr lang="en-GB" sz="2400" dirty="0" err="1">
                <a:solidFill>
                  <a:schemeClr val="accent1"/>
                </a:solidFill>
              </a:rPr>
              <a:t>podzemní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 err="1">
                <a:solidFill>
                  <a:schemeClr val="accent1"/>
                </a:solidFill>
              </a:rPr>
              <a:t>lesy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/>
              <a:t>– </a:t>
            </a:r>
            <a:r>
              <a:rPr lang="en-GB" sz="2400" dirty="0" err="1"/>
              <a:t>dřevnaté</a:t>
            </a:r>
            <a:r>
              <a:rPr lang="en-GB" sz="2400" dirty="0"/>
              <a:t> </a:t>
            </a:r>
            <a:r>
              <a:rPr lang="en-GB" sz="2400" dirty="0" err="1"/>
              <a:t>kořeny</a:t>
            </a:r>
            <a:r>
              <a:rPr lang="en-GB" sz="2400" dirty="0"/>
              <a:t> a </a:t>
            </a:r>
            <a:r>
              <a:rPr lang="en-GB" sz="2400" dirty="0" err="1"/>
              <a:t>oddenky</a:t>
            </a:r>
            <a:r>
              <a:rPr lang="en-GB" sz="2400" dirty="0"/>
              <a:t>, z </a:t>
            </a:r>
            <a:r>
              <a:rPr lang="en-GB" sz="2400" dirty="0" err="1"/>
              <a:t>nichž</a:t>
            </a:r>
            <a:r>
              <a:rPr lang="en-GB" sz="2400" dirty="0"/>
              <a:t> </a:t>
            </a:r>
            <a:r>
              <a:rPr lang="en-GB" sz="2400" dirty="0" err="1"/>
              <a:t>vyrážejí</a:t>
            </a:r>
            <a:r>
              <a:rPr lang="en-GB" sz="2400" dirty="0"/>
              <a:t> </a:t>
            </a:r>
            <a:r>
              <a:rPr lang="en-GB" sz="2400" dirty="0" err="1"/>
              <a:t>krátkověké</a:t>
            </a:r>
            <a:r>
              <a:rPr lang="en-GB" sz="2400" dirty="0"/>
              <a:t> </a:t>
            </a:r>
            <a:r>
              <a:rPr lang="en-GB" sz="2400" dirty="0" err="1"/>
              <a:t>větve</a:t>
            </a:r>
            <a:r>
              <a:rPr lang="en-GB" sz="2400" dirty="0"/>
              <a:t>. </a:t>
            </a:r>
          </a:p>
          <a:p>
            <a:pPr marL="341313" indent="-341313">
              <a:lnSpc>
                <a:spcPct val="80000"/>
              </a:lnSpc>
              <a:spcBef>
                <a:spcPts val="45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400" dirty="0"/>
          </a:p>
          <a:p>
            <a:pPr marL="341313" indent="-341313">
              <a:lnSpc>
                <a:spcPct val="80000"/>
              </a:lnSpc>
              <a:spcBef>
                <a:spcPts val="45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Významné</a:t>
            </a:r>
            <a:r>
              <a:rPr lang="en-GB" sz="2400" dirty="0"/>
              <a:t> </a:t>
            </a:r>
            <a:r>
              <a:rPr lang="en-GB" sz="2400" dirty="0" err="1"/>
              <a:t>jsou</a:t>
            </a:r>
            <a:r>
              <a:rPr lang="en-GB" sz="2400" dirty="0"/>
              <a:t> </a:t>
            </a:r>
            <a:r>
              <a:rPr lang="en-GB" sz="2400" dirty="0" err="1"/>
              <a:t>rostliny</a:t>
            </a:r>
            <a:r>
              <a:rPr lang="en-GB" sz="2400" dirty="0"/>
              <a:t> </a:t>
            </a:r>
            <a:r>
              <a:rPr lang="en-GB" sz="2400" dirty="0" err="1">
                <a:solidFill>
                  <a:schemeClr val="accent1"/>
                </a:solidFill>
              </a:rPr>
              <a:t>schopné</a:t>
            </a:r>
            <a:r>
              <a:rPr lang="en-GB" sz="2400" dirty="0">
                <a:solidFill>
                  <a:schemeClr val="accent1"/>
                </a:solidFill>
              </a:rPr>
              <a:t> CAM </a:t>
            </a:r>
            <a:r>
              <a:rPr lang="en-GB" sz="2400" dirty="0" err="1">
                <a:solidFill>
                  <a:schemeClr val="accent1"/>
                </a:solidFill>
              </a:rPr>
              <a:t>fotosyntézy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/>
              <a:t>(</a:t>
            </a:r>
            <a:r>
              <a:rPr lang="en-GB" sz="2400" dirty="0" err="1"/>
              <a:t>čeledi</a:t>
            </a:r>
            <a:r>
              <a:rPr lang="en-GB" sz="2400" dirty="0"/>
              <a:t>: </a:t>
            </a:r>
            <a:r>
              <a:rPr lang="en-GB" sz="2400" dirty="0" err="1"/>
              <a:t>tučnolisté</a:t>
            </a:r>
            <a:r>
              <a:rPr lang="en-GB" sz="2400" dirty="0"/>
              <a:t>, </a:t>
            </a:r>
            <a:r>
              <a:rPr lang="en-GB" sz="2400" dirty="0" err="1"/>
              <a:t>pryšcovité</a:t>
            </a:r>
            <a:r>
              <a:rPr lang="en-GB" sz="2400" dirty="0"/>
              <a:t>, </a:t>
            </a:r>
            <a:r>
              <a:rPr lang="en-GB" sz="2400" dirty="0" err="1"/>
              <a:t>lilijovité</a:t>
            </a:r>
            <a:r>
              <a:rPr lang="en-GB" sz="2400" dirty="0"/>
              <a:t>, </a:t>
            </a:r>
            <a:r>
              <a:rPr lang="en-GB" sz="2400" dirty="0" err="1"/>
              <a:t>kosmatcovité</a:t>
            </a:r>
            <a:r>
              <a:rPr lang="en-GB" sz="2400" dirty="0"/>
              <a:t>). </a:t>
            </a:r>
            <a:r>
              <a:rPr lang="en-GB" sz="2400" dirty="0" err="1"/>
              <a:t>Fotosyntetizují</a:t>
            </a:r>
            <a:r>
              <a:rPr lang="en-GB" sz="2400" dirty="0"/>
              <a:t> </a:t>
            </a:r>
            <a:r>
              <a:rPr lang="en-GB" sz="2400" dirty="0" err="1"/>
              <a:t>přes</a:t>
            </a:r>
            <a:r>
              <a:rPr lang="en-GB" sz="2400" dirty="0"/>
              <a:t> den </a:t>
            </a:r>
            <a:r>
              <a:rPr lang="en-GB" sz="2400" dirty="0" err="1"/>
              <a:t>při</a:t>
            </a:r>
            <a:r>
              <a:rPr lang="en-GB" sz="2400" dirty="0"/>
              <a:t> </a:t>
            </a:r>
            <a:r>
              <a:rPr lang="en-GB" sz="2400" dirty="0" err="1"/>
              <a:t>zavřených</a:t>
            </a:r>
            <a:r>
              <a:rPr lang="en-GB" sz="2400" dirty="0"/>
              <a:t> </a:t>
            </a:r>
            <a:r>
              <a:rPr lang="en-GB" sz="2400" dirty="0" err="1"/>
              <a:t>průduších</a:t>
            </a:r>
            <a:r>
              <a:rPr lang="en-GB" sz="2400" dirty="0"/>
              <a:t> a CO</a:t>
            </a:r>
            <a:r>
              <a:rPr lang="en-GB" sz="2400" baseline="-25000" dirty="0"/>
              <a:t>2</a:t>
            </a:r>
            <a:r>
              <a:rPr lang="en-GB" sz="2400" dirty="0"/>
              <a:t> </a:t>
            </a:r>
            <a:r>
              <a:rPr lang="en-GB" sz="2400" dirty="0" err="1"/>
              <a:t>nabírají</a:t>
            </a:r>
            <a:r>
              <a:rPr lang="en-GB" sz="2400" dirty="0"/>
              <a:t> v </a:t>
            </a:r>
            <a:r>
              <a:rPr lang="en-GB" sz="2400" dirty="0" err="1"/>
              <a:t>noci</a:t>
            </a:r>
            <a:r>
              <a:rPr lang="en-GB" sz="2400" dirty="0"/>
              <a:t> </a:t>
            </a:r>
            <a:r>
              <a:rPr lang="en-GB" sz="2400" dirty="0" err="1"/>
              <a:t>kdy</a:t>
            </a:r>
            <a:r>
              <a:rPr lang="en-GB" sz="2400" dirty="0"/>
              <a:t> je </a:t>
            </a:r>
            <a:r>
              <a:rPr lang="en-GB" sz="2400" dirty="0" err="1"/>
              <a:t>chladněji</a:t>
            </a:r>
            <a:r>
              <a:rPr lang="en-GB" sz="2400" dirty="0"/>
              <a:t>. </a:t>
            </a:r>
          </a:p>
          <a:p>
            <a:pPr marL="341313" indent="-341313">
              <a:lnSpc>
                <a:spcPct val="80000"/>
              </a:lnSpc>
              <a:spcBef>
                <a:spcPts val="45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400" dirty="0"/>
          </a:p>
          <a:p>
            <a:pPr marL="341313" indent="-341313">
              <a:lnSpc>
                <a:spcPct val="80000"/>
              </a:lnSpc>
              <a:spcBef>
                <a:spcPts val="45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Ze</a:t>
            </a:r>
            <a:r>
              <a:rPr lang="en-GB" sz="2400" dirty="0"/>
              <a:t> </a:t>
            </a:r>
            <a:r>
              <a:rPr lang="en-GB" sz="2400" dirty="0" err="1"/>
              <a:t>zvířat</a:t>
            </a:r>
            <a:r>
              <a:rPr lang="en-GB" sz="2400" dirty="0"/>
              <a:t> se </a:t>
            </a:r>
            <a:r>
              <a:rPr lang="en-GB" sz="2400" dirty="0" err="1"/>
              <a:t>zde</a:t>
            </a:r>
            <a:r>
              <a:rPr lang="en-GB" sz="2400" dirty="0"/>
              <a:t> </a:t>
            </a:r>
            <a:r>
              <a:rPr lang="en-GB" sz="2400" dirty="0" err="1"/>
              <a:t>nachází</a:t>
            </a:r>
            <a:r>
              <a:rPr lang="en-GB" sz="2400" dirty="0"/>
              <a:t> </a:t>
            </a:r>
            <a:r>
              <a:rPr lang="en-GB" sz="2400" dirty="0" err="1"/>
              <a:t>velcí</a:t>
            </a:r>
            <a:r>
              <a:rPr lang="en-GB" sz="2400" dirty="0"/>
              <a:t> </a:t>
            </a:r>
            <a:r>
              <a:rPr lang="en-GB" sz="2400" dirty="0" err="1"/>
              <a:t>savci</a:t>
            </a:r>
            <a:r>
              <a:rPr lang="en-GB" sz="2400" dirty="0"/>
              <a:t>: </a:t>
            </a:r>
            <a:r>
              <a:rPr lang="en-GB" sz="2400" dirty="0" err="1"/>
              <a:t>velbloudi</a:t>
            </a:r>
            <a:r>
              <a:rPr lang="en-GB" sz="2400" dirty="0"/>
              <a:t>, </a:t>
            </a:r>
            <a:r>
              <a:rPr lang="en-GB" sz="2400" dirty="0" err="1"/>
              <a:t>gazely</a:t>
            </a:r>
            <a:r>
              <a:rPr lang="en-GB" sz="2400" dirty="0"/>
              <a:t>, </a:t>
            </a:r>
            <a:r>
              <a:rPr lang="en-GB" sz="2400" dirty="0" err="1"/>
              <a:t>antilopy</a:t>
            </a:r>
            <a:r>
              <a:rPr lang="en-GB" sz="2400" dirty="0"/>
              <a:t>. </a:t>
            </a:r>
          </a:p>
          <a:p>
            <a:pPr marL="341313" indent="-341313">
              <a:lnSpc>
                <a:spcPct val="80000"/>
              </a:lnSpc>
              <a:spcBef>
                <a:spcPts val="45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Dokáží</a:t>
            </a:r>
            <a:r>
              <a:rPr lang="en-GB" sz="2400" dirty="0"/>
              <a:t> z </a:t>
            </a:r>
            <a:r>
              <a:rPr lang="en-GB" sz="2400" dirty="0" err="1"/>
              <a:t>tkání</a:t>
            </a:r>
            <a:r>
              <a:rPr lang="en-GB" sz="2400" dirty="0"/>
              <a:t> </a:t>
            </a:r>
            <a:r>
              <a:rPr lang="en-GB" sz="2400" dirty="0" err="1"/>
              <a:t>uvolňovat</a:t>
            </a:r>
            <a:r>
              <a:rPr lang="en-GB" sz="2400" dirty="0"/>
              <a:t> </a:t>
            </a:r>
            <a:r>
              <a:rPr lang="en-GB" sz="2400" dirty="0" err="1"/>
              <a:t>vodu</a:t>
            </a:r>
            <a:r>
              <a:rPr lang="en-GB" sz="2400" dirty="0"/>
              <a:t> </a:t>
            </a:r>
            <a:r>
              <a:rPr lang="en-GB" sz="2400" dirty="0" err="1"/>
              <a:t>metabolickou</a:t>
            </a:r>
            <a:r>
              <a:rPr lang="en-GB" sz="2400" dirty="0"/>
              <a:t>, </a:t>
            </a:r>
            <a:r>
              <a:rPr lang="en-GB" sz="2400" dirty="0" err="1"/>
              <a:t>kterou</a:t>
            </a:r>
            <a:r>
              <a:rPr lang="en-GB" sz="2400" dirty="0"/>
              <a:t> </a:t>
            </a:r>
            <a:r>
              <a:rPr lang="en-GB" sz="2400" dirty="0" err="1"/>
              <a:t>získávají</a:t>
            </a:r>
            <a:r>
              <a:rPr lang="en-GB" sz="2400" dirty="0"/>
              <a:t> z </a:t>
            </a:r>
            <a:r>
              <a:rPr lang="en-GB" sz="2400" dirty="0" err="1"/>
              <a:t>pastvy</a:t>
            </a:r>
            <a:r>
              <a:rPr lang="en-GB" sz="2400" dirty="0"/>
              <a:t> </a:t>
            </a:r>
            <a:r>
              <a:rPr lang="en-GB" sz="2400" dirty="0" err="1"/>
              <a:t>za</a:t>
            </a:r>
            <a:r>
              <a:rPr lang="en-GB" sz="2400" dirty="0"/>
              <a:t> </a:t>
            </a:r>
            <a:r>
              <a:rPr lang="en-GB" sz="2400" dirty="0" err="1"/>
              <a:t>příznivějších</a:t>
            </a:r>
            <a:r>
              <a:rPr lang="en-GB" sz="2400" dirty="0"/>
              <a:t> </a:t>
            </a:r>
            <a:r>
              <a:rPr lang="en-GB" sz="2400" dirty="0" err="1"/>
              <a:t>obdobích</a:t>
            </a:r>
            <a:r>
              <a:rPr lang="en-GB" sz="2400" dirty="0"/>
              <a:t>. </a:t>
            </a:r>
          </a:p>
          <a:p>
            <a:pPr marL="341313" indent="-341313">
              <a:lnSpc>
                <a:spcPct val="80000"/>
              </a:lnSpc>
              <a:spcBef>
                <a:spcPts val="45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Drobné</a:t>
            </a:r>
            <a:r>
              <a:rPr lang="en-GB" sz="2400" dirty="0"/>
              <a:t> </a:t>
            </a:r>
            <a:r>
              <a:rPr lang="en-GB" sz="2400" dirty="0" err="1"/>
              <a:t>šelmy</a:t>
            </a:r>
            <a:r>
              <a:rPr lang="en-GB" sz="2400" dirty="0"/>
              <a:t> – </a:t>
            </a:r>
            <a:r>
              <a:rPr lang="en-GB" sz="2400" dirty="0" err="1"/>
              <a:t>fenek</a:t>
            </a:r>
            <a:endParaRPr lang="en-GB" sz="2400" dirty="0"/>
          </a:p>
          <a:p>
            <a:pPr marL="341313" indent="-341313">
              <a:lnSpc>
                <a:spcPct val="80000"/>
              </a:lnSpc>
              <a:spcBef>
                <a:spcPts val="45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Drobní</a:t>
            </a:r>
            <a:r>
              <a:rPr lang="en-GB" sz="2400" dirty="0"/>
              <a:t> </a:t>
            </a:r>
            <a:r>
              <a:rPr lang="en-GB" sz="2400" dirty="0" err="1"/>
              <a:t>savci</a:t>
            </a:r>
            <a:r>
              <a:rPr lang="en-GB" sz="2400" dirty="0"/>
              <a:t> – </a:t>
            </a:r>
            <a:r>
              <a:rPr lang="en-GB" sz="2400" dirty="0" err="1"/>
              <a:t>tarbík</a:t>
            </a:r>
            <a:r>
              <a:rPr lang="en-GB" sz="2400" dirty="0"/>
              <a:t>, </a:t>
            </a:r>
            <a:r>
              <a:rPr lang="en-GB" sz="2400" dirty="0" err="1"/>
              <a:t>pískomil</a:t>
            </a:r>
            <a:endParaRPr lang="en-GB" sz="2400" dirty="0"/>
          </a:p>
          <a:p>
            <a:pPr marL="341313" indent="-341313">
              <a:lnSpc>
                <a:spcPct val="80000"/>
              </a:lnSpc>
              <a:spcBef>
                <a:spcPts val="45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Plazi</a:t>
            </a:r>
            <a:r>
              <a:rPr lang="en-GB" sz="2400" dirty="0"/>
              <a:t> – </a:t>
            </a:r>
            <a:r>
              <a:rPr lang="en-GB" sz="2400" dirty="0" err="1"/>
              <a:t>zmije</a:t>
            </a:r>
            <a:r>
              <a:rPr lang="en-GB" sz="2400" dirty="0"/>
              <a:t> </a:t>
            </a:r>
            <a:r>
              <a:rPr lang="en-GB" sz="2400" dirty="0" err="1"/>
              <a:t>písečná</a:t>
            </a:r>
            <a:endParaRPr lang="en-GB" sz="2400" dirty="0"/>
          </a:p>
          <a:p>
            <a:pPr marL="341313" indent="-341313">
              <a:lnSpc>
                <a:spcPct val="80000"/>
              </a:lnSpc>
              <a:spcBef>
                <a:spcPts val="45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 dirty="0" err="1"/>
              <a:t>Aktivní</a:t>
            </a:r>
            <a:r>
              <a:rPr lang="en-GB" sz="2400" dirty="0"/>
              <a:t> </a:t>
            </a:r>
            <a:r>
              <a:rPr lang="en-GB" sz="2400" dirty="0" err="1"/>
              <a:t>pouze</a:t>
            </a:r>
            <a:r>
              <a:rPr lang="en-GB" sz="2400" dirty="0"/>
              <a:t> v </a:t>
            </a:r>
            <a:r>
              <a:rPr lang="en-GB" sz="2400" dirty="0" err="1"/>
              <a:t>noci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8725627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1"/>
          <p:cNvSpPr>
            <a:spLocks noGrp="1" noChangeArrowheads="1"/>
          </p:cNvSpPr>
          <p:nvPr>
            <p:ph type="title"/>
          </p:nvPr>
        </p:nvSpPr>
        <p:spPr>
          <a:xfrm>
            <a:off x="1981200" y="460376"/>
            <a:ext cx="8229600" cy="771525"/>
          </a:xfrm>
        </p:spPr>
        <p:txBody>
          <a:bodyPr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mtClean="0">
                <a:solidFill>
                  <a:schemeClr val="accent1"/>
                </a:solidFill>
              </a:rPr>
              <a:t>Savany</a:t>
            </a:r>
          </a:p>
        </p:txBody>
      </p:sp>
      <p:sp>
        <p:nvSpPr>
          <p:cNvPr id="829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81200" y="1196975"/>
            <a:ext cx="8229600" cy="6027738"/>
          </a:xfrm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/>
              <a:t>Savany jsou travnatým zonálním ekosystémem s podřízenou složkou dřevin, který navazuje na TDL a kryje asi </a:t>
            </a:r>
            <a:r>
              <a:rPr lang="en-GB" sz="2400">
                <a:solidFill>
                  <a:srgbClr val="FF0000"/>
                </a:solidFill>
              </a:rPr>
              <a:t>20 % plochy kontinentů</a:t>
            </a:r>
            <a:r>
              <a:rPr lang="en-GB" sz="2400"/>
              <a:t>. </a:t>
            </a:r>
          </a:p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400"/>
          </a:p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>
                <a:solidFill>
                  <a:schemeClr val="accent1"/>
                </a:solidFill>
              </a:rPr>
              <a:t>Rozšíření:</a:t>
            </a:r>
            <a:r>
              <a:rPr lang="en-GB" sz="2400"/>
              <a:t> Ve směru od rovníku navazují na TDL a šíří se zhruba na 20°s.š. a 20°j.š. Největší plochu tvoří v </a:t>
            </a:r>
            <a:r>
              <a:rPr lang="en-GB" sz="2400" b="1"/>
              <a:t>Africe. Nachází se i na Madagaskaru, Kubě v nížinách Střední Ameriky a v jižním Mexiku. </a:t>
            </a:r>
          </a:p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400" b="1"/>
          </a:p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>
                <a:solidFill>
                  <a:schemeClr val="accent1"/>
                </a:solidFill>
              </a:rPr>
              <a:t>Klima:</a:t>
            </a:r>
            <a:r>
              <a:rPr lang="en-GB" sz="2400"/>
              <a:t> Typické je pro ně humidně aridní klima s výrazným</a:t>
            </a:r>
            <a:r>
              <a:rPr lang="cs-CZ" sz="2400"/>
              <a:t> obdobím dešťů</a:t>
            </a:r>
            <a:r>
              <a:rPr lang="en-GB" sz="2400"/>
              <a:t> (</a:t>
            </a:r>
            <a:r>
              <a:rPr lang="cs-CZ" sz="2400"/>
              <a:t>až </a:t>
            </a:r>
            <a:r>
              <a:rPr lang="en-GB" sz="2400"/>
              <a:t>4 měsíce) a obdobími sucha. Průměrná teploty se příliš neliší od TDL (20-28 °C), denní amplitudy jsou o něco větší. </a:t>
            </a:r>
          </a:p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400"/>
          </a:p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400">
                <a:solidFill>
                  <a:schemeClr val="accent1"/>
                </a:solidFill>
              </a:rPr>
              <a:t>Půdy:</a:t>
            </a:r>
            <a:r>
              <a:rPr lang="en-GB" sz="2400"/>
              <a:t> lateritické pancíře a vertisoly, poměrně chudé půdy. Velký význam mají vazači dusíku – sinice a bakterie.</a:t>
            </a:r>
          </a:p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400"/>
          </a:p>
          <a:p>
            <a:pPr>
              <a:lnSpc>
                <a:spcPct val="80000"/>
              </a:lnSpc>
              <a:spcBef>
                <a:spcPts val="6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124062987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>
            <a:spLocks noGrp="1" noChangeArrowheads="1"/>
          </p:cNvSpPr>
          <p:nvPr>
            <p:ph type="body"/>
          </p:nvPr>
        </p:nvSpPr>
        <p:spPr>
          <a:xfrm>
            <a:off x="1992313" y="260351"/>
            <a:ext cx="8229600" cy="5796459"/>
          </a:xfrm>
        </p:spPr>
        <p:txBody>
          <a:bodyPr anchor="t">
            <a:spAutoFit/>
          </a:bodyPr>
          <a:lstStyle/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Vůdčí</a:t>
            </a:r>
            <a:r>
              <a:rPr lang="en-GB" sz="2000" dirty="0"/>
              <a:t> </a:t>
            </a:r>
            <a:r>
              <a:rPr lang="en-GB" sz="2000" dirty="0" err="1"/>
              <a:t>životní</a:t>
            </a:r>
            <a:r>
              <a:rPr lang="en-GB" sz="2000" dirty="0"/>
              <a:t> </a:t>
            </a:r>
            <a:r>
              <a:rPr lang="en-GB" sz="2000" dirty="0" err="1"/>
              <a:t>formou</a:t>
            </a:r>
            <a:r>
              <a:rPr lang="en-GB" sz="2000" dirty="0"/>
              <a:t> </a:t>
            </a:r>
            <a:r>
              <a:rPr lang="en-GB" sz="2000" dirty="0" err="1"/>
              <a:t>jsou</a:t>
            </a:r>
            <a:r>
              <a:rPr lang="en-GB" sz="2000" dirty="0"/>
              <a:t> </a:t>
            </a:r>
            <a:r>
              <a:rPr lang="en-GB" sz="2000" dirty="0" err="1"/>
              <a:t>traviny</a:t>
            </a:r>
            <a:r>
              <a:rPr lang="en-GB" sz="2000" dirty="0"/>
              <a:t> </a:t>
            </a:r>
            <a:r>
              <a:rPr lang="en-GB" sz="2000" dirty="0" err="1"/>
              <a:t>nebo</a:t>
            </a:r>
            <a:r>
              <a:rPr lang="en-GB" sz="2000" dirty="0"/>
              <a:t> </a:t>
            </a:r>
            <a:r>
              <a:rPr lang="en-GB" sz="2000" dirty="0" err="1"/>
              <a:t>šáchorovité</a:t>
            </a:r>
            <a:r>
              <a:rPr lang="en-GB" sz="2000" dirty="0"/>
              <a:t> </a:t>
            </a:r>
            <a:r>
              <a:rPr lang="en-GB" sz="2000" dirty="0" err="1"/>
              <a:t>rostliny</a:t>
            </a:r>
            <a:r>
              <a:rPr lang="en-GB" sz="2000" dirty="0"/>
              <a:t>. </a:t>
            </a:r>
            <a:r>
              <a:rPr lang="en-GB" sz="2000" dirty="0" err="1"/>
              <a:t>Jejich</a:t>
            </a:r>
            <a:r>
              <a:rPr lang="en-GB" sz="2000" dirty="0"/>
              <a:t> </a:t>
            </a:r>
            <a:r>
              <a:rPr lang="en-GB" sz="2000" dirty="0" err="1"/>
              <a:t>obnovovací</a:t>
            </a:r>
            <a:r>
              <a:rPr lang="en-GB" sz="2000" dirty="0"/>
              <a:t> </a:t>
            </a:r>
            <a:r>
              <a:rPr lang="en-GB" sz="2000" dirty="0" err="1"/>
              <a:t>meristémy</a:t>
            </a:r>
            <a:r>
              <a:rPr lang="en-GB" sz="2000" dirty="0"/>
              <a:t> </a:t>
            </a:r>
            <a:r>
              <a:rPr lang="en-GB" sz="2000" dirty="0" err="1"/>
              <a:t>jsou</a:t>
            </a:r>
            <a:r>
              <a:rPr lang="en-GB" sz="2000" dirty="0"/>
              <a:t> </a:t>
            </a:r>
            <a:r>
              <a:rPr lang="en-GB" sz="2000" dirty="0" err="1"/>
              <a:t>dobře</a:t>
            </a:r>
            <a:r>
              <a:rPr lang="en-GB" sz="2000" dirty="0"/>
              <a:t> </a:t>
            </a:r>
            <a:r>
              <a:rPr lang="en-GB" sz="2000" dirty="0" err="1"/>
              <a:t>ukryté</a:t>
            </a:r>
            <a:r>
              <a:rPr lang="en-GB" sz="2000" dirty="0"/>
              <a:t> – </a:t>
            </a:r>
            <a:r>
              <a:rPr lang="en-GB" sz="2000" dirty="0" err="1"/>
              <a:t>pastva</a:t>
            </a:r>
            <a:r>
              <a:rPr lang="en-GB" sz="2000" dirty="0"/>
              <a:t>, </a:t>
            </a:r>
            <a:r>
              <a:rPr lang="en-GB" sz="2000" dirty="0" err="1"/>
              <a:t>prosychání</a:t>
            </a:r>
            <a:r>
              <a:rPr lang="en-GB" sz="2000" dirty="0"/>
              <a:t>. </a:t>
            </a:r>
            <a:endParaRPr lang="cs-CZ" sz="2000" dirty="0"/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 dirty="0"/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Typickými</a:t>
            </a:r>
            <a:r>
              <a:rPr lang="en-GB" sz="2000" dirty="0"/>
              <a:t> </a:t>
            </a:r>
            <a:r>
              <a:rPr lang="en-GB" sz="2000" dirty="0" err="1"/>
              <a:t>dřevinami</a:t>
            </a:r>
            <a:r>
              <a:rPr lang="en-GB" sz="2000" dirty="0"/>
              <a:t> </a:t>
            </a:r>
            <a:r>
              <a:rPr lang="en-GB" sz="2000" dirty="0" err="1"/>
              <a:t>jsou</a:t>
            </a:r>
            <a:r>
              <a:rPr lang="en-GB" sz="2000" dirty="0"/>
              <a:t> </a:t>
            </a:r>
            <a:r>
              <a:rPr lang="en-GB" sz="2000" dirty="0" err="1">
                <a:solidFill>
                  <a:srgbClr val="FF0000"/>
                </a:solidFill>
              </a:rPr>
              <a:t>akácie</a:t>
            </a:r>
            <a:r>
              <a:rPr lang="en-GB" sz="2000" dirty="0"/>
              <a:t> v </a:t>
            </a:r>
            <a:r>
              <a:rPr lang="en-GB" sz="2000" dirty="0" err="1"/>
              <a:t>australských</a:t>
            </a:r>
            <a:r>
              <a:rPr lang="en-GB" sz="2000" dirty="0"/>
              <a:t> </a:t>
            </a:r>
            <a:r>
              <a:rPr lang="en-GB" sz="2000" dirty="0" err="1"/>
              <a:t>savanách</a:t>
            </a:r>
            <a:r>
              <a:rPr lang="en-GB" sz="2000" dirty="0"/>
              <a:t> </a:t>
            </a:r>
            <a:r>
              <a:rPr lang="en-GB" sz="2000" dirty="0" err="1"/>
              <a:t>pak</a:t>
            </a:r>
            <a:r>
              <a:rPr lang="en-GB" sz="2000" dirty="0"/>
              <a:t> </a:t>
            </a:r>
            <a:r>
              <a:rPr lang="en-GB" sz="2000" dirty="0" err="1">
                <a:solidFill>
                  <a:srgbClr val="FF0000"/>
                </a:solidFill>
              </a:rPr>
              <a:t>blahovičníky</a:t>
            </a:r>
            <a:r>
              <a:rPr lang="en-GB" sz="2000" dirty="0"/>
              <a:t>. 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 dirty="0"/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Významnými</a:t>
            </a:r>
            <a:r>
              <a:rPr lang="en-GB" sz="2000" dirty="0"/>
              <a:t> </a:t>
            </a:r>
            <a:r>
              <a:rPr lang="en-GB" sz="2000" dirty="0" err="1"/>
              <a:t>konzumenty</a:t>
            </a:r>
            <a:r>
              <a:rPr lang="en-GB" sz="2000" dirty="0"/>
              <a:t> </a:t>
            </a:r>
            <a:r>
              <a:rPr lang="en-GB" sz="2000" dirty="0" err="1"/>
              <a:t>jsou</a:t>
            </a:r>
            <a:r>
              <a:rPr lang="en-GB" sz="2000" dirty="0"/>
              <a:t> </a:t>
            </a:r>
            <a:r>
              <a:rPr lang="en-GB" sz="2000" b="1" dirty="0" err="1"/>
              <a:t>velcí</a:t>
            </a:r>
            <a:r>
              <a:rPr lang="en-GB" sz="2000" b="1" dirty="0"/>
              <a:t> </a:t>
            </a:r>
            <a:r>
              <a:rPr lang="en-GB" sz="2000" b="1" dirty="0" err="1"/>
              <a:t>herbivorní</a:t>
            </a:r>
            <a:r>
              <a:rPr lang="en-GB" sz="2000" b="1" dirty="0"/>
              <a:t> </a:t>
            </a:r>
            <a:r>
              <a:rPr lang="en-GB" sz="2000" b="1" dirty="0" err="1"/>
              <a:t>savci</a:t>
            </a:r>
            <a:r>
              <a:rPr lang="en-GB" sz="2000" b="1" dirty="0"/>
              <a:t> 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b="1" dirty="0" err="1"/>
              <a:t>Spásající</a:t>
            </a:r>
            <a:r>
              <a:rPr lang="en-GB" sz="2000" b="1" dirty="0"/>
              <a:t> </a:t>
            </a:r>
            <a:r>
              <a:rPr lang="en-GB" sz="2000" b="1" dirty="0" err="1"/>
              <a:t>trávu</a:t>
            </a:r>
            <a:r>
              <a:rPr lang="en-GB" sz="2000" dirty="0"/>
              <a:t> – </a:t>
            </a:r>
            <a:r>
              <a:rPr lang="en-GB" sz="2000" dirty="0" err="1"/>
              <a:t>antilopy</a:t>
            </a:r>
            <a:r>
              <a:rPr lang="en-GB" sz="2000" dirty="0"/>
              <a:t>, </a:t>
            </a:r>
            <a:r>
              <a:rPr lang="en-GB" sz="2000" dirty="0" err="1"/>
              <a:t>zebry</a:t>
            </a:r>
            <a:r>
              <a:rPr lang="en-GB" sz="2000" dirty="0"/>
              <a:t>, </a:t>
            </a:r>
            <a:r>
              <a:rPr lang="en-GB" sz="2000" dirty="0" err="1"/>
              <a:t>nosorožec</a:t>
            </a:r>
            <a:r>
              <a:rPr lang="en-GB" sz="2000" dirty="0"/>
              <a:t> </a:t>
            </a:r>
            <a:r>
              <a:rPr lang="en-GB" sz="2000" dirty="0" err="1"/>
              <a:t>tuponosý</a:t>
            </a:r>
            <a:r>
              <a:rPr lang="en-GB" sz="2000" dirty="0"/>
              <a:t>, </a:t>
            </a:r>
            <a:r>
              <a:rPr lang="en-GB" sz="2000" dirty="0" err="1"/>
              <a:t>hroši</a:t>
            </a:r>
            <a:endParaRPr lang="en-GB" sz="2000" dirty="0"/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b="1" dirty="0" err="1"/>
              <a:t>Okusující</a:t>
            </a:r>
            <a:r>
              <a:rPr lang="en-GB" sz="2000" b="1" dirty="0"/>
              <a:t> </a:t>
            </a:r>
            <a:r>
              <a:rPr lang="en-GB" sz="2000" b="1" dirty="0" err="1"/>
              <a:t>dřeviny</a:t>
            </a:r>
            <a:r>
              <a:rPr lang="en-GB" sz="2000" dirty="0"/>
              <a:t> – </a:t>
            </a:r>
            <a:r>
              <a:rPr lang="en-GB" sz="2000" dirty="0" err="1"/>
              <a:t>žirafa</a:t>
            </a:r>
            <a:r>
              <a:rPr lang="en-GB" sz="2000" dirty="0"/>
              <a:t>, </a:t>
            </a:r>
            <a:r>
              <a:rPr lang="en-GB" sz="2000" dirty="0" err="1"/>
              <a:t>nosorožec</a:t>
            </a:r>
            <a:r>
              <a:rPr lang="en-GB" sz="2000" dirty="0"/>
              <a:t> </a:t>
            </a:r>
            <a:r>
              <a:rPr lang="en-GB" sz="2000" dirty="0" err="1"/>
              <a:t>dvourohý</a:t>
            </a:r>
            <a:r>
              <a:rPr lang="en-GB" sz="2000" dirty="0"/>
              <a:t> a </a:t>
            </a:r>
            <a:r>
              <a:rPr lang="en-GB" sz="2000" dirty="0" err="1"/>
              <a:t>některé</a:t>
            </a:r>
            <a:r>
              <a:rPr lang="en-GB" sz="2000" dirty="0"/>
              <a:t> </a:t>
            </a:r>
            <a:r>
              <a:rPr lang="en-GB" sz="2000" dirty="0" err="1"/>
              <a:t>antilopy</a:t>
            </a:r>
            <a:endParaRPr lang="en-GB" sz="2000" dirty="0"/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b="1" dirty="0" err="1"/>
              <a:t>Všestranně</a:t>
            </a:r>
            <a:r>
              <a:rPr lang="en-GB" sz="2000" b="1" dirty="0"/>
              <a:t> </a:t>
            </a:r>
            <a:r>
              <a:rPr lang="en-GB" sz="2000" b="1" dirty="0" err="1"/>
              <a:t>herbivorní</a:t>
            </a:r>
            <a:r>
              <a:rPr lang="en-GB" sz="2000" dirty="0"/>
              <a:t> – </a:t>
            </a:r>
            <a:r>
              <a:rPr lang="en-GB" sz="2000" dirty="0" err="1"/>
              <a:t>slon</a:t>
            </a:r>
            <a:r>
              <a:rPr lang="en-GB" sz="2000" dirty="0"/>
              <a:t> </a:t>
            </a:r>
            <a:r>
              <a:rPr lang="en-GB" sz="2000" dirty="0" err="1"/>
              <a:t>africký</a:t>
            </a:r>
            <a:endParaRPr lang="en-GB" sz="2000" dirty="0"/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/>
              <a:t>V </a:t>
            </a:r>
            <a:r>
              <a:rPr lang="en-GB" sz="2000" dirty="0" err="1"/>
              <a:t>savanách</a:t>
            </a:r>
            <a:r>
              <a:rPr lang="en-GB" sz="2000" dirty="0"/>
              <a:t> </a:t>
            </a:r>
            <a:r>
              <a:rPr lang="en-GB" sz="2000" dirty="0" err="1"/>
              <a:t>existuje</a:t>
            </a:r>
            <a:r>
              <a:rPr lang="en-GB" sz="2000" dirty="0"/>
              <a:t> </a:t>
            </a:r>
            <a:r>
              <a:rPr lang="en-GB" sz="2000" dirty="0" err="1"/>
              <a:t>tzv</a:t>
            </a:r>
            <a:r>
              <a:rPr lang="en-GB" sz="2000" dirty="0"/>
              <a:t>. </a:t>
            </a:r>
            <a:r>
              <a:rPr lang="en-GB" sz="2000" b="1" dirty="0" err="1"/>
              <a:t>pastevní</a:t>
            </a:r>
            <a:r>
              <a:rPr lang="en-GB" sz="2000" b="1" dirty="0"/>
              <a:t> </a:t>
            </a:r>
            <a:r>
              <a:rPr lang="en-GB" sz="2000" b="1" dirty="0" err="1"/>
              <a:t>pořádek</a:t>
            </a:r>
            <a:r>
              <a:rPr lang="en-GB" sz="2000" dirty="0"/>
              <a:t>: </a:t>
            </a:r>
            <a:r>
              <a:rPr lang="en-GB" sz="2000" dirty="0" err="1"/>
              <a:t>nejdříve</a:t>
            </a:r>
            <a:r>
              <a:rPr lang="en-GB" sz="2000" dirty="0"/>
              <a:t> </a:t>
            </a:r>
            <a:r>
              <a:rPr lang="en-GB" sz="2000" dirty="0" err="1"/>
              <a:t>táhnou</a:t>
            </a:r>
            <a:r>
              <a:rPr lang="en-GB" sz="2000" dirty="0"/>
              <a:t> </a:t>
            </a:r>
            <a:r>
              <a:rPr lang="en-GB" sz="2000" dirty="0" err="1"/>
              <a:t>zebry</a:t>
            </a:r>
            <a:r>
              <a:rPr lang="en-GB" sz="2000" dirty="0"/>
              <a:t>, </a:t>
            </a:r>
            <a:r>
              <a:rPr lang="en-GB" sz="2000" dirty="0" err="1"/>
              <a:t>buvoli</a:t>
            </a:r>
            <a:r>
              <a:rPr lang="en-GB" sz="2000" dirty="0"/>
              <a:t> </a:t>
            </a:r>
            <a:r>
              <a:rPr lang="en-GB" sz="2000" dirty="0" err="1"/>
              <a:t>afričtí</a:t>
            </a:r>
            <a:r>
              <a:rPr lang="en-GB" sz="2000" dirty="0"/>
              <a:t>, </a:t>
            </a:r>
            <a:r>
              <a:rPr lang="en-GB" sz="2000" dirty="0" err="1"/>
              <a:t>pakoně</a:t>
            </a:r>
            <a:r>
              <a:rPr lang="en-GB" sz="2000" dirty="0"/>
              <a:t> </a:t>
            </a:r>
            <a:r>
              <a:rPr lang="en-GB" sz="2000" dirty="0" err="1"/>
              <a:t>bělobradí</a:t>
            </a:r>
            <a:r>
              <a:rPr lang="en-GB" sz="2000" dirty="0"/>
              <a:t> </a:t>
            </a:r>
            <a:r>
              <a:rPr lang="en-GB" sz="2000" dirty="0" err="1"/>
              <a:t>buvolci</a:t>
            </a:r>
            <a:r>
              <a:rPr lang="en-GB" sz="2000" dirty="0"/>
              <a:t> </a:t>
            </a:r>
            <a:r>
              <a:rPr lang="en-GB" sz="2000" dirty="0" err="1"/>
              <a:t>Topi</a:t>
            </a:r>
            <a:r>
              <a:rPr lang="en-GB" sz="2000" dirty="0"/>
              <a:t> a </a:t>
            </a:r>
            <a:r>
              <a:rPr lang="en-GB" sz="2000" dirty="0" err="1"/>
              <a:t>gazely</a:t>
            </a:r>
            <a:r>
              <a:rPr lang="en-GB" sz="2000" dirty="0"/>
              <a:t> </a:t>
            </a:r>
            <a:r>
              <a:rPr lang="en-GB" sz="2000" dirty="0" err="1"/>
              <a:t>Thompsonovy</a:t>
            </a:r>
            <a:r>
              <a:rPr lang="en-GB" sz="2000" dirty="0"/>
              <a:t>.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Font typeface="Arial" charset="0"/>
              <a:buChar char="-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Kvalita</a:t>
            </a:r>
            <a:r>
              <a:rPr lang="en-GB" sz="2000" dirty="0"/>
              <a:t> </a:t>
            </a:r>
            <a:r>
              <a:rPr lang="en-GB" sz="2000" dirty="0" err="1"/>
              <a:t>různě</a:t>
            </a:r>
            <a:r>
              <a:rPr lang="en-GB" sz="2000" dirty="0"/>
              <a:t> </a:t>
            </a:r>
            <a:r>
              <a:rPr lang="en-GB" sz="2000" dirty="0" err="1"/>
              <a:t>staré</a:t>
            </a:r>
            <a:r>
              <a:rPr lang="en-GB" sz="2000" dirty="0"/>
              <a:t> </a:t>
            </a:r>
            <a:r>
              <a:rPr lang="en-GB" sz="2000" dirty="0" err="1"/>
              <a:t>trávy</a:t>
            </a:r>
            <a:endParaRPr lang="en-GB" sz="2000" dirty="0"/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Font typeface="Arial" charset="0"/>
              <a:buChar char="-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Fyziologií</a:t>
            </a:r>
            <a:r>
              <a:rPr lang="en-GB" sz="2000" dirty="0"/>
              <a:t> </a:t>
            </a:r>
            <a:r>
              <a:rPr lang="en-GB" sz="2000" dirty="0" err="1"/>
              <a:t>trávení</a:t>
            </a:r>
            <a:endParaRPr lang="en-GB" sz="2000" dirty="0"/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Font typeface="Arial" charset="0"/>
              <a:buChar char="-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Kvantitou</a:t>
            </a:r>
            <a:r>
              <a:rPr lang="en-GB" sz="2000" dirty="0"/>
              <a:t> </a:t>
            </a:r>
            <a:r>
              <a:rPr lang="en-GB" sz="2000" dirty="0" err="1"/>
              <a:t>bílkovin</a:t>
            </a:r>
            <a:r>
              <a:rPr lang="en-GB" sz="2000" dirty="0"/>
              <a:t> </a:t>
            </a:r>
            <a:r>
              <a:rPr lang="en-GB" sz="2000" dirty="0" err="1"/>
              <a:t>obsažených</a:t>
            </a:r>
            <a:r>
              <a:rPr lang="en-GB" sz="2000" dirty="0"/>
              <a:t> v </a:t>
            </a:r>
            <a:r>
              <a:rPr lang="en-GB" sz="2000" dirty="0" err="1"/>
              <a:t>pastvě</a:t>
            </a:r>
            <a:endParaRPr lang="en-GB" sz="2000" dirty="0"/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>
                <a:solidFill>
                  <a:srgbClr val="FF0000"/>
                </a:solidFill>
              </a:rPr>
              <a:t>Velký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dirty="0" err="1">
                <a:solidFill>
                  <a:srgbClr val="FF0000"/>
                </a:solidFill>
              </a:rPr>
              <a:t>význam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dirty="0" err="1">
                <a:solidFill>
                  <a:srgbClr val="FF0000"/>
                </a:solidFill>
              </a:rPr>
              <a:t>má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b="1" dirty="0" err="1">
                <a:solidFill>
                  <a:srgbClr val="FF0000"/>
                </a:solidFill>
              </a:rPr>
              <a:t>herbivorní</a:t>
            </a:r>
            <a:r>
              <a:rPr lang="en-GB" sz="2000" b="1" dirty="0">
                <a:solidFill>
                  <a:srgbClr val="FF0000"/>
                </a:solidFill>
              </a:rPr>
              <a:t> </a:t>
            </a:r>
            <a:r>
              <a:rPr lang="en-GB" sz="2000" b="1" dirty="0" err="1">
                <a:solidFill>
                  <a:srgbClr val="FF0000"/>
                </a:solidFill>
              </a:rPr>
              <a:t>hmyz</a:t>
            </a:r>
            <a:r>
              <a:rPr lang="en-GB" sz="2000" dirty="0">
                <a:solidFill>
                  <a:srgbClr val="FF0000"/>
                </a:solidFill>
              </a:rPr>
              <a:t> - </a:t>
            </a:r>
            <a:r>
              <a:rPr lang="en-GB" sz="2000" dirty="0" err="1">
                <a:solidFill>
                  <a:srgbClr val="FF0000"/>
                </a:solidFill>
              </a:rPr>
              <a:t>sarančata</a:t>
            </a:r>
            <a:endParaRPr lang="en-GB" sz="2000" dirty="0">
              <a:solidFill>
                <a:srgbClr val="FF0000"/>
              </a:solidFill>
            </a:endParaRP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 dirty="0"/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Důležití</a:t>
            </a:r>
            <a:r>
              <a:rPr lang="en-GB" sz="2000" dirty="0"/>
              <a:t> </a:t>
            </a:r>
            <a:r>
              <a:rPr lang="en-GB" sz="2000" dirty="0" err="1"/>
              <a:t>jsou</a:t>
            </a:r>
            <a:r>
              <a:rPr lang="en-GB" sz="2000" dirty="0"/>
              <a:t> </a:t>
            </a:r>
            <a:r>
              <a:rPr lang="en-GB" sz="2000" b="1" dirty="0" err="1"/>
              <a:t>velcí</a:t>
            </a:r>
            <a:r>
              <a:rPr lang="en-GB" sz="2000" b="1" dirty="0"/>
              <a:t> </a:t>
            </a:r>
            <a:r>
              <a:rPr lang="en-GB" sz="2000" b="1" dirty="0" err="1"/>
              <a:t>karnivorní</a:t>
            </a:r>
            <a:r>
              <a:rPr lang="en-GB" sz="2000" b="1" dirty="0"/>
              <a:t> </a:t>
            </a:r>
            <a:r>
              <a:rPr lang="en-GB" sz="2000" b="1" dirty="0" err="1"/>
              <a:t>savci</a:t>
            </a:r>
            <a:r>
              <a:rPr lang="en-GB" sz="2000" dirty="0"/>
              <a:t> – </a:t>
            </a:r>
            <a:r>
              <a:rPr lang="en-GB" sz="2000" dirty="0" err="1"/>
              <a:t>lvi</a:t>
            </a:r>
            <a:r>
              <a:rPr lang="en-GB" sz="2000" dirty="0"/>
              <a:t>, </a:t>
            </a:r>
            <a:r>
              <a:rPr lang="en-GB" sz="2000" dirty="0" err="1"/>
              <a:t>leopardi</a:t>
            </a:r>
            <a:r>
              <a:rPr lang="en-GB" sz="2000" dirty="0"/>
              <a:t>, </a:t>
            </a:r>
            <a:r>
              <a:rPr lang="en-GB" sz="2000" dirty="0" err="1"/>
              <a:t>gepardi</a:t>
            </a:r>
            <a:r>
              <a:rPr lang="en-GB" sz="2000" dirty="0"/>
              <a:t>;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Velký</a:t>
            </a:r>
            <a:r>
              <a:rPr lang="en-GB" sz="2000" dirty="0"/>
              <a:t> </a:t>
            </a:r>
            <a:r>
              <a:rPr lang="en-GB" sz="2000" dirty="0" err="1"/>
              <a:t>význam</a:t>
            </a:r>
            <a:r>
              <a:rPr lang="en-GB" sz="2000" dirty="0"/>
              <a:t> </a:t>
            </a:r>
            <a:r>
              <a:rPr lang="en-GB" sz="2000" dirty="0" err="1"/>
              <a:t>mají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b="1" dirty="0" err="1"/>
              <a:t>mrchožrouti</a:t>
            </a:r>
            <a:r>
              <a:rPr lang="en-GB" sz="2000" dirty="0"/>
              <a:t> – </a:t>
            </a:r>
            <a:r>
              <a:rPr lang="en-GB" sz="2000" dirty="0" err="1"/>
              <a:t>hyeny</a:t>
            </a:r>
            <a:r>
              <a:rPr lang="en-GB" sz="2000" dirty="0"/>
              <a:t>, </a:t>
            </a:r>
            <a:r>
              <a:rPr lang="en-GB" sz="2000" dirty="0" err="1"/>
              <a:t>supy</a:t>
            </a:r>
            <a:r>
              <a:rPr lang="en-GB" sz="2000" dirty="0"/>
              <a:t> 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9195007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9650" y="692150"/>
            <a:ext cx="3041650" cy="21859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499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72263" y="692151"/>
            <a:ext cx="3384550" cy="2460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499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16726" y="3500438"/>
            <a:ext cx="2809875" cy="2951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4997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19289" y="3573464"/>
            <a:ext cx="4105275" cy="2778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885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95439" y="628650"/>
            <a:ext cx="8893175" cy="5824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86391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9288" y="333376"/>
            <a:ext cx="7802562" cy="5851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3504523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"/>
          <p:cNvSpPr>
            <a:spLocks noGrp="1" noChangeArrowheads="1"/>
          </p:cNvSpPr>
          <p:nvPr>
            <p:ph type="title"/>
          </p:nvPr>
        </p:nvSpPr>
        <p:spPr>
          <a:xfrm>
            <a:off x="1981200" y="461418"/>
            <a:ext cx="8229600" cy="769441"/>
          </a:xfrm>
        </p:spPr>
        <p:txBody>
          <a:bodyPr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mtClean="0"/>
              <a:t>Tropické deštné lesy</a:t>
            </a:r>
          </a:p>
        </p:txBody>
      </p:sp>
      <p:sp>
        <p:nvSpPr>
          <p:cNvPr id="870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81200" y="1196976"/>
            <a:ext cx="8229600" cy="5357877"/>
          </a:xfrm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>
                <a:solidFill>
                  <a:schemeClr val="accent1"/>
                </a:solidFill>
              </a:rPr>
              <a:t>Rozšíření: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V blízkosti rovníku (mezi 10° s.š. a 10°j.š.)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Jižní a Střední Amerika, Západní a Střední Afrika, západní část indického subkontinentu, JV kontinentální a ostrovní Asie a SV Austrálie. 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/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>
                <a:solidFill>
                  <a:schemeClr val="accent1"/>
                </a:solidFill>
              </a:rPr>
              <a:t>Klima: 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2 000-3 000 mm srážek (výjimečně 10 000 mm) / rok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Nejsou zde roční doby, teploty se pohybují celoročně mezi 25-27 °C. Denní amplituda je maximálně 6-11 °C.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Délka dne a noci se téměř nemění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/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>
                <a:solidFill>
                  <a:schemeClr val="accent1"/>
                </a:solidFill>
              </a:rPr>
              <a:t>Půdy: 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Velmi staré a hluboké (pokročilý stupeň feralitizace a lateritizace</a:t>
            </a:r>
            <a:r>
              <a:rPr lang="cs-CZ" sz="2000"/>
              <a:t> – vyluhování SiO</a:t>
            </a:r>
            <a:r>
              <a:rPr lang="cs-CZ" sz="2000" baseline="-25000"/>
              <a:t>2</a:t>
            </a:r>
            <a:r>
              <a:rPr lang="cs-CZ" sz="2000"/>
              <a:t> a akumulace oxidů Fe a Al; důležitá je i akumulace jílových minerálů, konkrétně kaolinitu</a:t>
            </a:r>
            <a:r>
              <a:rPr lang="en-GB" sz="2000"/>
              <a:t>).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Nejsou příliš kvalitní.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Převládají oxisoly a ultisoly.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61157375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>
            <a:spLocks noGrp="1" noChangeArrowheads="1"/>
          </p:cNvSpPr>
          <p:nvPr>
            <p:ph type="body"/>
          </p:nvPr>
        </p:nvSpPr>
        <p:spPr>
          <a:xfrm>
            <a:off x="1847850" y="404814"/>
            <a:ext cx="8229600" cy="5722079"/>
          </a:xfrm>
        </p:spPr>
        <p:txBody>
          <a:bodyPr anchor="t">
            <a:spAutoFit/>
          </a:bodyPr>
          <a:lstStyle/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Vůdčí</a:t>
            </a:r>
            <a:r>
              <a:rPr lang="en-GB" sz="2000" dirty="0"/>
              <a:t> </a:t>
            </a:r>
            <a:r>
              <a:rPr lang="en-GB" sz="2000" dirty="0" err="1"/>
              <a:t>životní</a:t>
            </a:r>
            <a:r>
              <a:rPr lang="en-GB" sz="2000" dirty="0"/>
              <a:t> </a:t>
            </a:r>
            <a:r>
              <a:rPr lang="en-GB" sz="2000" dirty="0" err="1"/>
              <a:t>formou</a:t>
            </a:r>
            <a:r>
              <a:rPr lang="en-GB" sz="2000" dirty="0"/>
              <a:t> </a:t>
            </a:r>
            <a:r>
              <a:rPr lang="en-GB" sz="2000" dirty="0" err="1"/>
              <a:t>jsou</a:t>
            </a:r>
            <a:r>
              <a:rPr lang="en-GB" sz="2000" dirty="0"/>
              <a:t> </a:t>
            </a:r>
            <a:r>
              <a:rPr lang="en-GB" sz="2000" dirty="0" err="1"/>
              <a:t>makrofanerofyty</a:t>
            </a:r>
            <a:r>
              <a:rPr lang="en-GB" sz="2000" dirty="0"/>
              <a:t> (</a:t>
            </a:r>
            <a:r>
              <a:rPr lang="en-GB" sz="2000" dirty="0" err="1">
                <a:solidFill>
                  <a:srgbClr val="00B050"/>
                </a:solidFill>
              </a:rPr>
              <a:t>dvouděložné</a:t>
            </a:r>
            <a:r>
              <a:rPr lang="en-GB" sz="2000" dirty="0">
                <a:solidFill>
                  <a:srgbClr val="00B050"/>
                </a:solidFill>
              </a:rPr>
              <a:t> </a:t>
            </a:r>
            <a:r>
              <a:rPr lang="en-GB" sz="2000" dirty="0" err="1">
                <a:solidFill>
                  <a:srgbClr val="00B050"/>
                </a:solidFill>
              </a:rPr>
              <a:t>stromy</a:t>
            </a:r>
            <a:r>
              <a:rPr lang="en-GB" sz="2000" dirty="0">
                <a:solidFill>
                  <a:srgbClr val="00B050"/>
                </a:solidFill>
              </a:rPr>
              <a:t> a </a:t>
            </a:r>
            <a:r>
              <a:rPr lang="en-GB" sz="2000" dirty="0" err="1">
                <a:solidFill>
                  <a:srgbClr val="00B050"/>
                </a:solidFill>
              </a:rPr>
              <a:t>jednoděložné</a:t>
            </a:r>
            <a:r>
              <a:rPr lang="en-GB" sz="2000" dirty="0">
                <a:solidFill>
                  <a:srgbClr val="00B050"/>
                </a:solidFill>
              </a:rPr>
              <a:t> </a:t>
            </a:r>
            <a:r>
              <a:rPr lang="en-GB" sz="2000" dirty="0" err="1">
                <a:solidFill>
                  <a:srgbClr val="00B050"/>
                </a:solidFill>
              </a:rPr>
              <a:t>palmy</a:t>
            </a:r>
            <a:r>
              <a:rPr lang="en-GB" sz="2000" dirty="0"/>
              <a:t>) 30-40 m </a:t>
            </a:r>
            <a:r>
              <a:rPr lang="en-GB" sz="2000" dirty="0" err="1"/>
              <a:t>vysoké</a:t>
            </a:r>
            <a:r>
              <a:rPr lang="en-GB" sz="2000" dirty="0"/>
              <a:t>, </a:t>
            </a:r>
            <a:r>
              <a:rPr lang="en-GB" sz="2000" dirty="0" err="1"/>
              <a:t>přes</a:t>
            </a:r>
            <a:r>
              <a:rPr lang="en-GB" sz="2000" dirty="0"/>
              <a:t> 1 m </a:t>
            </a:r>
            <a:r>
              <a:rPr lang="en-GB" sz="2000" dirty="0" err="1"/>
              <a:t>šířky</a:t>
            </a:r>
            <a:r>
              <a:rPr lang="en-GB" sz="2000" dirty="0"/>
              <a:t> v </a:t>
            </a:r>
            <a:r>
              <a:rPr lang="en-GB" sz="2000" dirty="0" err="1"/>
              <a:t>prsní</a:t>
            </a:r>
            <a:r>
              <a:rPr lang="en-GB" sz="2000" dirty="0"/>
              <a:t> </a:t>
            </a:r>
            <a:r>
              <a:rPr lang="en-GB" sz="2000" dirty="0" err="1"/>
              <a:t>výšce</a:t>
            </a:r>
            <a:r>
              <a:rPr lang="en-GB" sz="2000" dirty="0"/>
              <a:t>, </a:t>
            </a:r>
            <a:r>
              <a:rPr lang="en-GB" sz="2000" dirty="0" err="1"/>
              <a:t>dožívají</a:t>
            </a:r>
            <a:r>
              <a:rPr lang="en-GB" sz="2000" dirty="0"/>
              <a:t> se max. 200-300 let.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Vytvářejí</a:t>
            </a:r>
            <a:r>
              <a:rPr lang="en-GB" sz="2000" dirty="0"/>
              <a:t> </a:t>
            </a:r>
            <a:r>
              <a:rPr lang="en-GB" sz="2000" dirty="0" err="1"/>
              <a:t>vertikálně</a:t>
            </a:r>
            <a:r>
              <a:rPr lang="en-GB" sz="2000" dirty="0"/>
              <a:t> </a:t>
            </a:r>
            <a:r>
              <a:rPr lang="en-GB" sz="2000" dirty="0" err="1"/>
              <a:t>patrovitou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horizontálně</a:t>
            </a:r>
            <a:r>
              <a:rPr lang="en-GB" sz="2000" dirty="0"/>
              <a:t> </a:t>
            </a:r>
            <a:r>
              <a:rPr lang="en-GB" sz="2000" dirty="0" err="1"/>
              <a:t>členitou</a:t>
            </a:r>
            <a:r>
              <a:rPr lang="en-GB" sz="2000" dirty="0"/>
              <a:t> </a:t>
            </a:r>
            <a:r>
              <a:rPr lang="en-GB" sz="2000" dirty="0" err="1"/>
              <a:t>kostru</a:t>
            </a:r>
            <a:r>
              <a:rPr lang="en-GB" sz="2000" dirty="0"/>
              <a:t> pro </a:t>
            </a:r>
            <a:r>
              <a:rPr lang="en-GB" sz="2000" dirty="0" err="1"/>
              <a:t>značně</a:t>
            </a:r>
            <a:r>
              <a:rPr lang="en-GB" sz="2000" dirty="0"/>
              <a:t> </a:t>
            </a:r>
            <a:r>
              <a:rPr lang="en-GB" sz="2000" dirty="0" err="1"/>
              <a:t>strukturované</a:t>
            </a:r>
            <a:r>
              <a:rPr lang="en-GB" sz="2000" dirty="0"/>
              <a:t> </a:t>
            </a:r>
            <a:r>
              <a:rPr lang="en-GB" sz="2000" dirty="0" err="1"/>
              <a:t>mikrobiotopy</a:t>
            </a:r>
            <a:r>
              <a:rPr lang="en-GB" sz="2000" dirty="0"/>
              <a:t>. 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Maximální</a:t>
            </a:r>
            <a:r>
              <a:rPr lang="en-GB" sz="2000" dirty="0"/>
              <a:t> </a:t>
            </a:r>
            <a:r>
              <a:rPr lang="en-GB" sz="2000" dirty="0" err="1"/>
              <a:t>obsazení</a:t>
            </a:r>
            <a:r>
              <a:rPr lang="en-GB" sz="2000" dirty="0"/>
              <a:t> </a:t>
            </a:r>
            <a:r>
              <a:rPr lang="en-GB" sz="2000" dirty="0" err="1"/>
              <a:t>všech</a:t>
            </a:r>
            <a:r>
              <a:rPr lang="en-GB" sz="2000" dirty="0"/>
              <a:t> </a:t>
            </a:r>
            <a:r>
              <a:rPr lang="en-GB" sz="2000" dirty="0" err="1"/>
              <a:t>možných</a:t>
            </a:r>
            <a:r>
              <a:rPr lang="en-GB" sz="2000" dirty="0"/>
              <a:t> </a:t>
            </a:r>
            <a:r>
              <a:rPr lang="en-GB" sz="2000" dirty="0" err="1"/>
              <a:t>nik</a:t>
            </a:r>
            <a:r>
              <a:rPr lang="en-GB" sz="2000" dirty="0"/>
              <a:t> – </a:t>
            </a:r>
            <a:r>
              <a:rPr lang="en-GB" sz="2000" dirty="0" err="1"/>
              <a:t>tzv</a:t>
            </a:r>
            <a:r>
              <a:rPr lang="en-GB" sz="2000" dirty="0"/>
              <a:t>. </a:t>
            </a:r>
            <a:r>
              <a:rPr lang="en-GB" sz="2000" dirty="0" err="1"/>
              <a:t>korunové</a:t>
            </a:r>
            <a:r>
              <a:rPr lang="en-GB" sz="2000" dirty="0"/>
              <a:t> </a:t>
            </a:r>
            <a:r>
              <a:rPr lang="en-GB" sz="2000" dirty="0" err="1"/>
              <a:t>zahrádky</a:t>
            </a:r>
            <a:r>
              <a:rPr lang="en-GB" sz="2000" dirty="0"/>
              <a:t>.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 dirty="0"/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Provoz</a:t>
            </a:r>
            <a:r>
              <a:rPr lang="en-GB" sz="2000" dirty="0"/>
              <a:t> </a:t>
            </a:r>
            <a:r>
              <a:rPr lang="en-GB" sz="2000" dirty="0" err="1"/>
              <a:t>ekosystému</a:t>
            </a:r>
            <a:r>
              <a:rPr lang="en-GB" sz="2000" dirty="0"/>
              <a:t>: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Vysoká</a:t>
            </a:r>
            <a:r>
              <a:rPr lang="en-GB" sz="2000" dirty="0"/>
              <a:t> </a:t>
            </a:r>
            <a:r>
              <a:rPr lang="en-GB" sz="2000" dirty="0" err="1"/>
              <a:t>suma</a:t>
            </a:r>
            <a:r>
              <a:rPr lang="en-GB" sz="2000" dirty="0"/>
              <a:t> </a:t>
            </a:r>
            <a:r>
              <a:rPr lang="en-GB" sz="2000" dirty="0" err="1"/>
              <a:t>slunečního</a:t>
            </a:r>
            <a:r>
              <a:rPr lang="en-GB" sz="2000" dirty="0"/>
              <a:t> </a:t>
            </a:r>
            <a:r>
              <a:rPr lang="en-GB" sz="2000" dirty="0" err="1"/>
              <a:t>záření</a:t>
            </a:r>
            <a:r>
              <a:rPr lang="en-GB" sz="2000" dirty="0"/>
              <a:t>, </a:t>
            </a:r>
            <a:r>
              <a:rPr lang="en-GB" sz="2000" dirty="0" err="1"/>
              <a:t>vydatné</a:t>
            </a:r>
            <a:r>
              <a:rPr lang="en-GB" sz="2000" dirty="0"/>
              <a:t> </a:t>
            </a:r>
            <a:r>
              <a:rPr lang="en-GB" sz="2000" dirty="0" err="1"/>
              <a:t>množství</a:t>
            </a:r>
            <a:r>
              <a:rPr lang="en-GB" sz="2000" dirty="0"/>
              <a:t> </a:t>
            </a:r>
            <a:r>
              <a:rPr lang="en-GB" sz="2000" dirty="0" err="1"/>
              <a:t>vody</a:t>
            </a:r>
            <a:r>
              <a:rPr lang="en-GB" sz="2000" dirty="0"/>
              <a:t> (</a:t>
            </a:r>
            <a:r>
              <a:rPr lang="en-GB" sz="2000" dirty="0" err="1"/>
              <a:t>po</a:t>
            </a:r>
            <a:r>
              <a:rPr lang="en-GB" sz="2000" dirty="0"/>
              <a:t> </a:t>
            </a:r>
            <a:r>
              <a:rPr lang="en-GB" sz="2000" dirty="0" err="1"/>
              <a:t>celý</a:t>
            </a:r>
            <a:r>
              <a:rPr lang="en-GB" sz="2000" dirty="0"/>
              <a:t> </a:t>
            </a:r>
            <a:r>
              <a:rPr lang="en-GB" sz="2000" dirty="0" err="1"/>
              <a:t>rok</a:t>
            </a:r>
            <a:r>
              <a:rPr lang="en-GB" sz="2000" dirty="0"/>
              <a:t>), </a:t>
            </a:r>
            <a:r>
              <a:rPr lang="cs-CZ" sz="2000" dirty="0"/>
              <a:t>stabilní</a:t>
            </a:r>
            <a:r>
              <a:rPr lang="en-GB" sz="2000" dirty="0"/>
              <a:t> </a:t>
            </a:r>
            <a:r>
              <a:rPr lang="en-GB" sz="2000" dirty="0" err="1"/>
              <a:t>teplota</a:t>
            </a:r>
            <a:endParaRPr lang="en-GB" sz="2000" dirty="0"/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Malé</a:t>
            </a:r>
            <a:r>
              <a:rPr lang="en-GB" sz="2000" dirty="0"/>
              <a:t> </a:t>
            </a:r>
            <a:r>
              <a:rPr lang="en-GB" sz="2000" dirty="0" err="1"/>
              <a:t>množství</a:t>
            </a:r>
            <a:r>
              <a:rPr lang="en-GB" sz="2000" dirty="0"/>
              <a:t> </a:t>
            </a:r>
            <a:r>
              <a:rPr lang="en-GB" sz="2000" dirty="0" err="1"/>
              <a:t>živin</a:t>
            </a:r>
            <a:r>
              <a:rPr lang="en-GB" sz="2000" dirty="0"/>
              <a:t> v </a:t>
            </a:r>
            <a:r>
              <a:rPr lang="en-GB" sz="2000" dirty="0" err="1"/>
              <a:t>půdě</a:t>
            </a:r>
            <a:r>
              <a:rPr lang="en-GB" sz="2000" dirty="0"/>
              <a:t> (</a:t>
            </a:r>
            <a:r>
              <a:rPr lang="en-GB" sz="2000" dirty="0" err="1"/>
              <a:t>nadzemní</a:t>
            </a:r>
            <a:r>
              <a:rPr lang="en-GB" sz="2000" dirty="0"/>
              <a:t> </a:t>
            </a:r>
            <a:r>
              <a:rPr lang="en-GB" sz="2000" dirty="0" err="1"/>
              <a:t>biomasy</a:t>
            </a:r>
            <a:r>
              <a:rPr lang="en-GB" sz="2000" dirty="0"/>
              <a:t> je 3-5x </a:t>
            </a:r>
            <a:r>
              <a:rPr lang="en-GB" sz="2000" dirty="0" err="1"/>
              <a:t>více</a:t>
            </a:r>
            <a:r>
              <a:rPr lang="en-GB" sz="2000" dirty="0"/>
              <a:t> </a:t>
            </a:r>
            <a:r>
              <a:rPr lang="en-GB" sz="2000" dirty="0" err="1"/>
              <a:t>než</a:t>
            </a:r>
            <a:r>
              <a:rPr lang="en-GB" sz="2000" dirty="0"/>
              <a:t> </a:t>
            </a:r>
            <a:r>
              <a:rPr lang="en-GB" sz="2000" dirty="0" err="1"/>
              <a:t>podzemní</a:t>
            </a:r>
            <a:r>
              <a:rPr lang="en-GB" sz="2000" dirty="0"/>
              <a:t>) – </a:t>
            </a:r>
            <a:r>
              <a:rPr lang="cs-CZ" sz="2000" dirty="0" err="1">
                <a:solidFill>
                  <a:srgbClr val="FF0000"/>
                </a:solidFill>
              </a:rPr>
              <a:t>U</a:t>
            </a:r>
            <a:r>
              <a:rPr lang="en-GB" sz="2000" dirty="0" err="1">
                <a:solidFill>
                  <a:srgbClr val="FF0000"/>
                </a:solidFill>
              </a:rPr>
              <a:t>zavřený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dirty="0" err="1">
                <a:solidFill>
                  <a:srgbClr val="FF0000"/>
                </a:solidFill>
              </a:rPr>
              <a:t>cyklus</a:t>
            </a:r>
            <a:r>
              <a:rPr lang="en-GB" sz="2000" dirty="0">
                <a:solidFill>
                  <a:srgbClr val="FF0000"/>
                </a:solidFill>
              </a:rPr>
              <a:t> – </a:t>
            </a:r>
            <a:r>
              <a:rPr lang="en-GB" sz="2000" dirty="0" err="1">
                <a:solidFill>
                  <a:srgbClr val="FF0000"/>
                </a:solidFill>
              </a:rPr>
              <a:t>hrubou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dirty="0" err="1">
                <a:solidFill>
                  <a:srgbClr val="FF0000"/>
                </a:solidFill>
              </a:rPr>
              <a:t>primární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dirty="0" err="1">
                <a:solidFill>
                  <a:srgbClr val="FF0000"/>
                </a:solidFill>
              </a:rPr>
              <a:t>produkci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dirty="0" err="1">
                <a:solidFill>
                  <a:srgbClr val="FF0000"/>
                </a:solidFill>
              </a:rPr>
              <a:t>prodýchají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dirty="0" err="1">
                <a:solidFill>
                  <a:srgbClr val="FF0000"/>
                </a:solidFill>
              </a:rPr>
              <a:t>sami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dirty="0" err="1">
                <a:solidFill>
                  <a:srgbClr val="FF0000"/>
                </a:solidFill>
              </a:rPr>
              <a:t>producenti</a:t>
            </a:r>
            <a:r>
              <a:rPr lang="en-GB" sz="2000" dirty="0"/>
              <a:t>, </a:t>
            </a:r>
            <a:r>
              <a:rPr lang="en-GB" sz="2000" dirty="0" err="1"/>
              <a:t>herbivoři</a:t>
            </a:r>
            <a:r>
              <a:rPr lang="en-GB" sz="2000" dirty="0"/>
              <a:t> a </a:t>
            </a:r>
            <a:r>
              <a:rPr lang="en-GB" sz="2000" dirty="0" err="1"/>
              <a:t>karnivoři</a:t>
            </a:r>
            <a:r>
              <a:rPr lang="en-GB" sz="2000" dirty="0"/>
              <a:t> a </a:t>
            </a:r>
            <a:r>
              <a:rPr lang="en-GB" sz="2000" dirty="0" err="1"/>
              <a:t>rozkladači</a:t>
            </a:r>
            <a:r>
              <a:rPr lang="en-GB" sz="2000" dirty="0"/>
              <a:t>.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Maximálně</a:t>
            </a:r>
            <a:r>
              <a:rPr lang="en-GB" sz="2000" dirty="0"/>
              <a:t> </a:t>
            </a:r>
            <a:r>
              <a:rPr lang="en-GB" sz="2000" dirty="0" err="1"/>
              <a:t>diverzifikované</a:t>
            </a:r>
            <a:r>
              <a:rPr lang="en-GB" sz="2000" dirty="0"/>
              <a:t> </a:t>
            </a:r>
            <a:r>
              <a:rPr lang="en-GB" sz="2000" dirty="0" err="1"/>
              <a:t>zdroje</a:t>
            </a:r>
            <a:r>
              <a:rPr lang="en-GB" sz="2000" dirty="0"/>
              <a:t> </a:t>
            </a:r>
            <a:r>
              <a:rPr lang="en-GB" sz="2000" dirty="0" err="1"/>
              <a:t>genetické</a:t>
            </a:r>
            <a:r>
              <a:rPr lang="en-GB" sz="2000" dirty="0"/>
              <a:t> </a:t>
            </a:r>
            <a:r>
              <a:rPr lang="en-GB" sz="2000" dirty="0" err="1"/>
              <a:t>informace</a:t>
            </a:r>
            <a:r>
              <a:rPr lang="en-GB" sz="2000" dirty="0"/>
              <a:t> – </a:t>
            </a:r>
            <a:r>
              <a:rPr lang="en-GB" sz="2000" dirty="0" err="1"/>
              <a:t>obrovská</a:t>
            </a:r>
            <a:r>
              <a:rPr lang="en-GB" sz="2000" dirty="0"/>
              <a:t> </a:t>
            </a:r>
            <a:r>
              <a:rPr lang="en-GB" sz="2000" dirty="0" err="1"/>
              <a:t>biodiverzita</a:t>
            </a:r>
            <a:r>
              <a:rPr lang="en-GB" sz="2000" dirty="0"/>
              <a:t> </a:t>
            </a:r>
            <a:r>
              <a:rPr lang="en-GB" sz="2000" dirty="0" err="1"/>
              <a:t>na</a:t>
            </a:r>
            <a:r>
              <a:rPr lang="en-GB" sz="2000" dirty="0"/>
              <a:t> </a:t>
            </a:r>
            <a:r>
              <a:rPr lang="en-GB" sz="2000" dirty="0" err="1"/>
              <a:t>všech</a:t>
            </a:r>
            <a:r>
              <a:rPr lang="en-GB" sz="2000" dirty="0"/>
              <a:t> </a:t>
            </a:r>
            <a:r>
              <a:rPr lang="en-GB" sz="2000" dirty="0" err="1"/>
              <a:t>taxonomických</a:t>
            </a:r>
            <a:r>
              <a:rPr lang="en-GB" sz="2000" dirty="0"/>
              <a:t> </a:t>
            </a:r>
            <a:r>
              <a:rPr lang="en-GB" sz="2000" dirty="0" err="1"/>
              <a:t>úrovních</a:t>
            </a:r>
            <a:r>
              <a:rPr lang="en-GB" sz="2000" dirty="0"/>
              <a:t>. 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 dirty="0"/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Obrovské</a:t>
            </a:r>
            <a:r>
              <a:rPr lang="en-GB" sz="2000" dirty="0"/>
              <a:t> </a:t>
            </a:r>
            <a:r>
              <a:rPr lang="en-GB" sz="2000" dirty="0" err="1"/>
              <a:t>množství</a:t>
            </a:r>
            <a:r>
              <a:rPr lang="en-GB" sz="2000" dirty="0"/>
              <a:t> </a:t>
            </a:r>
            <a:r>
              <a:rPr lang="en-GB" sz="2000" dirty="0" err="1"/>
              <a:t>potravních</a:t>
            </a:r>
            <a:r>
              <a:rPr lang="en-GB" sz="2000" dirty="0"/>
              <a:t> </a:t>
            </a:r>
            <a:r>
              <a:rPr lang="en-GB" sz="2000" dirty="0" err="1"/>
              <a:t>vazeb</a:t>
            </a:r>
            <a:r>
              <a:rPr lang="en-GB" sz="2000" dirty="0"/>
              <a:t> – </a:t>
            </a:r>
            <a:r>
              <a:rPr lang="en-GB" sz="2000" dirty="0" err="1"/>
              <a:t>velká</a:t>
            </a:r>
            <a:r>
              <a:rPr lang="en-GB" sz="2000" dirty="0"/>
              <a:t> </a:t>
            </a:r>
            <a:r>
              <a:rPr lang="en-GB" sz="2000" dirty="0" err="1"/>
              <a:t>složitost</a:t>
            </a:r>
            <a:r>
              <a:rPr lang="en-GB" sz="2000" dirty="0"/>
              <a:t> </a:t>
            </a:r>
            <a:r>
              <a:rPr lang="en-GB" sz="2000" dirty="0" err="1"/>
              <a:t>mezidruhových</a:t>
            </a:r>
            <a:r>
              <a:rPr lang="en-GB" sz="2000" dirty="0"/>
              <a:t> </a:t>
            </a:r>
            <a:r>
              <a:rPr lang="en-GB" sz="2000" dirty="0" err="1"/>
              <a:t>vztahů</a:t>
            </a:r>
            <a:r>
              <a:rPr lang="en-GB" sz="2000" dirty="0"/>
              <a:t> (</a:t>
            </a:r>
            <a:r>
              <a:rPr lang="en-GB" sz="2000" dirty="0" err="1"/>
              <a:t>symbióza</a:t>
            </a:r>
            <a:r>
              <a:rPr lang="en-GB" sz="2000" dirty="0"/>
              <a:t> u hub). 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 dirty="0"/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 dirty="0" err="1"/>
              <a:t>Význam</a:t>
            </a:r>
            <a:r>
              <a:rPr lang="en-GB" sz="2000" dirty="0"/>
              <a:t> </a:t>
            </a:r>
            <a:r>
              <a:rPr lang="en-GB" sz="2000" dirty="0" err="1"/>
              <a:t>mají</a:t>
            </a:r>
            <a:r>
              <a:rPr lang="en-GB" sz="2000" dirty="0"/>
              <a:t> </a:t>
            </a:r>
            <a:r>
              <a:rPr lang="en-GB" sz="2000" dirty="0" err="1"/>
              <a:t>stromy</a:t>
            </a:r>
            <a:r>
              <a:rPr lang="en-GB" sz="2000" dirty="0"/>
              <a:t> s </a:t>
            </a:r>
            <a:r>
              <a:rPr lang="en-GB" sz="2000" dirty="0" err="1"/>
              <a:t>cenným</a:t>
            </a:r>
            <a:r>
              <a:rPr lang="en-GB" sz="2000" dirty="0"/>
              <a:t> </a:t>
            </a:r>
            <a:r>
              <a:rPr lang="en-GB" sz="2000" dirty="0" err="1"/>
              <a:t>dřevem</a:t>
            </a:r>
            <a:r>
              <a:rPr lang="en-GB" sz="2000" dirty="0"/>
              <a:t> – </a:t>
            </a:r>
            <a:r>
              <a:rPr lang="en-GB" sz="2000" dirty="0" err="1"/>
              <a:t>mahagon</a:t>
            </a:r>
            <a:r>
              <a:rPr lang="en-GB" sz="2000" dirty="0"/>
              <a:t>, balsa, </a:t>
            </a:r>
            <a:r>
              <a:rPr lang="en-GB" sz="2000" dirty="0" err="1"/>
              <a:t>dále</a:t>
            </a:r>
            <a:r>
              <a:rPr lang="en-GB" sz="2000" dirty="0"/>
              <a:t> </a:t>
            </a:r>
            <a:r>
              <a:rPr lang="en-GB" sz="2000" dirty="0" err="1"/>
              <a:t>kávovníky</a:t>
            </a:r>
            <a:r>
              <a:rPr lang="en-GB" sz="2000" dirty="0"/>
              <a:t> </a:t>
            </a:r>
            <a:r>
              <a:rPr lang="en-GB" sz="2000" dirty="0" err="1"/>
              <a:t>atd</a:t>
            </a:r>
            <a:r>
              <a:rPr lang="en-GB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1814030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4826" y="549276"/>
            <a:ext cx="7802563" cy="5851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1242334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1"/>
          <p:cNvSpPr>
            <a:spLocks noGrp="1" noChangeArrowheads="1"/>
          </p:cNvSpPr>
          <p:nvPr>
            <p:ph type="title"/>
          </p:nvPr>
        </p:nvSpPr>
        <p:spPr>
          <a:xfrm>
            <a:off x="1981200" y="461418"/>
            <a:ext cx="8229600" cy="769441"/>
          </a:xfrm>
        </p:spPr>
        <p:txBody>
          <a:bodyPr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mtClean="0"/>
              <a:t>Mangrovy</a:t>
            </a:r>
          </a:p>
        </p:txBody>
      </p:sp>
      <p:sp>
        <p:nvSpPr>
          <p:cNvPr id="9011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1"/>
            <a:ext cx="8229600" cy="4054475"/>
          </a:xfrm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Mangrovy jsou lesy vyskytující se v zóně mořského dmutí.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>
                <a:solidFill>
                  <a:srgbClr val="00B050"/>
                </a:solidFill>
              </a:rPr>
              <a:t>Mangrovy </a:t>
            </a:r>
            <a:r>
              <a:rPr lang="en-GB" sz="2000" b="1">
                <a:solidFill>
                  <a:srgbClr val="00B050"/>
                </a:solidFill>
              </a:rPr>
              <a:t>chybí tam, </a:t>
            </a:r>
            <a:r>
              <a:rPr lang="en-GB" sz="2000" b="1">
                <a:solidFill>
                  <a:srgbClr val="FF0000"/>
                </a:solidFill>
              </a:rPr>
              <a:t>kde teploty klesají pod nulu.</a:t>
            </a:r>
            <a:r>
              <a:rPr lang="en-GB" sz="2000">
                <a:solidFill>
                  <a:srgbClr val="FF0000"/>
                </a:solidFill>
              </a:rPr>
              <a:t> 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Na severní polokouli na mnoha místech sahají </a:t>
            </a:r>
            <a:r>
              <a:rPr lang="en-GB" sz="2000">
                <a:solidFill>
                  <a:srgbClr val="00B050"/>
                </a:solidFill>
              </a:rPr>
              <a:t>až za obratník Raka (již. Japonsko, Bermudy, Florida). 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Na jižní polokouli </a:t>
            </a:r>
            <a:r>
              <a:rPr lang="en-GB" sz="2000">
                <a:solidFill>
                  <a:srgbClr val="00B050"/>
                </a:solidFill>
              </a:rPr>
              <a:t>za obratník Kozoroha (Jihoafr. republika, jižní Austrálie, sever N. Zélandu</a:t>
            </a:r>
            <a:r>
              <a:rPr lang="cs-CZ" sz="2000">
                <a:solidFill>
                  <a:srgbClr val="00B050"/>
                </a:solidFill>
              </a:rPr>
              <a:t>)</a:t>
            </a:r>
            <a:r>
              <a:rPr lang="en-GB" sz="2000">
                <a:solidFill>
                  <a:srgbClr val="00B050"/>
                </a:solidFill>
              </a:rPr>
              <a:t>.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Nacházíme zde specializované rostliny (</a:t>
            </a:r>
            <a:r>
              <a:rPr lang="en-GB" sz="2000">
                <a:solidFill>
                  <a:srgbClr val="00B050"/>
                </a:solidFill>
              </a:rPr>
              <a:t>mangrovníky</a:t>
            </a:r>
            <a:r>
              <a:rPr lang="en-GB" sz="2000"/>
              <a:t>). 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Mají různé adaptace na toto prostředí: vzdušné kořeny, filtrují mořskou vodu kořeny nebo sůl vylučují na listech.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Zástupci: </a:t>
            </a:r>
            <a:r>
              <a:rPr lang="en-GB" sz="2000" i="1"/>
              <a:t>Rhizophora</a:t>
            </a:r>
            <a:r>
              <a:rPr lang="en-GB" sz="2000"/>
              <a:t> (kořenovník), </a:t>
            </a:r>
            <a:r>
              <a:rPr lang="en-GB" sz="2000" i="1"/>
              <a:t>Avicennia</a:t>
            </a:r>
            <a:r>
              <a:rPr lang="en-GB" sz="2000"/>
              <a:t> (kolíkovník) a </a:t>
            </a:r>
            <a:r>
              <a:rPr lang="en-GB" sz="2000" i="1"/>
              <a:t>Sonneratia</a:t>
            </a:r>
            <a:r>
              <a:rPr lang="en-GB" sz="2000"/>
              <a:t> (kuželovník).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Za živočichů se zde často vyskytují varani, krokodýli a aligátoři. Zvláštností jsou obojživelné ryby – lezci. </a:t>
            </a:r>
          </a:p>
          <a:p>
            <a:pPr>
              <a:lnSpc>
                <a:spcPct val="80000"/>
              </a:lnSpc>
              <a:spcBef>
                <a:spcPts val="500"/>
              </a:spcBef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Mnoho druhů ptáků: např. : kormoráni, volavky, pelikáni, orli a káňata.</a:t>
            </a:r>
          </a:p>
        </p:txBody>
      </p:sp>
    </p:spTree>
    <p:extLst>
      <p:ext uri="{BB962C8B-B14F-4D97-AF65-F5344CB8AC3E}">
        <p14:creationId xmlns:p14="http://schemas.microsoft.com/office/powerpoint/2010/main" val="118036033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Oceány</a:t>
            </a:r>
          </a:p>
        </p:txBody>
      </p:sp>
      <p:sp>
        <p:nvSpPr>
          <p:cNvPr id="91139" name="Zástupný symbol pro obsah 2"/>
          <p:cNvSpPr>
            <a:spLocks noGrp="1"/>
          </p:cNvSpPr>
          <p:nvPr>
            <p:ph idx="1"/>
          </p:nvPr>
        </p:nvSpPr>
        <p:spPr>
          <a:xfrm>
            <a:off x="1992313" y="1341439"/>
            <a:ext cx="8228012" cy="4524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mtClean="0">
                <a:solidFill>
                  <a:srgbClr val="00B050"/>
                </a:solidFill>
              </a:rPr>
              <a:t>Velká produkce chlorofylu </a:t>
            </a:r>
            <a:r>
              <a:rPr lang="cs-CZ" smtClean="0"/>
              <a:t>– </a:t>
            </a:r>
            <a:r>
              <a:rPr lang="cs-CZ" smtClean="0">
                <a:solidFill>
                  <a:srgbClr val="00B050"/>
                </a:solidFill>
              </a:rPr>
              <a:t>zelené řasy</a:t>
            </a:r>
            <a:r>
              <a:rPr lang="cs-CZ" smtClean="0"/>
              <a:t> a tím pádem i </a:t>
            </a:r>
            <a:r>
              <a:rPr lang="cs-CZ" smtClean="0">
                <a:solidFill>
                  <a:srgbClr val="FF0000"/>
                </a:solidFill>
              </a:rPr>
              <a:t>O</a:t>
            </a:r>
            <a:r>
              <a:rPr lang="cs-CZ" baseline="-25000" smtClean="0">
                <a:solidFill>
                  <a:srgbClr val="FF0000"/>
                </a:solidFill>
              </a:rPr>
              <a:t>2</a:t>
            </a:r>
            <a:r>
              <a:rPr lang="cs-CZ" smtClean="0"/>
              <a:t> (význam i v oběhu C) v chladných vodách severní a jižní polokoule (bohaté na živiny a kyslík – splachy nebo stoupající mořské proudy).</a:t>
            </a:r>
          </a:p>
          <a:p>
            <a:pPr marL="0" indent="0">
              <a:buNone/>
            </a:pPr>
            <a:endParaRPr lang="cs-CZ" smtClean="0"/>
          </a:p>
          <a:p>
            <a:pPr marL="0" indent="0">
              <a:buNone/>
            </a:pPr>
            <a:r>
              <a:rPr lang="cs-CZ" smtClean="0"/>
              <a:t>Bohatý život v pobřežních a šelfových oblastech, jinak „podmořská poušť“ – zejména v tropických a equatoriálních oblastech. </a:t>
            </a:r>
          </a:p>
          <a:p>
            <a:pPr marL="0" indent="0">
              <a:buNone/>
            </a:pPr>
            <a:r>
              <a:rPr lang="cs-CZ" smtClean="0"/>
              <a:t>Zde jsou výjimkou </a:t>
            </a:r>
            <a:r>
              <a:rPr lang="cs-CZ" smtClean="0">
                <a:solidFill>
                  <a:srgbClr val="00B050"/>
                </a:solidFill>
              </a:rPr>
              <a:t>korálové útesy</a:t>
            </a:r>
            <a:r>
              <a:rPr lang="cs-CZ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333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http://www.papahanaumokuakea.gov/imagery/images/reeffis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4825" y="692150"/>
            <a:ext cx="8313738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41020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Nadpis 1"/>
          <p:cNvSpPr>
            <a:spLocks noGrp="1"/>
          </p:cNvSpPr>
          <p:nvPr>
            <p:ph type="title"/>
          </p:nvPr>
        </p:nvSpPr>
        <p:spPr>
          <a:xfrm>
            <a:off x="2290763" y="14289"/>
            <a:ext cx="8228012" cy="1038225"/>
          </a:xfrm>
        </p:spPr>
        <p:txBody>
          <a:bodyPr/>
          <a:lstStyle/>
          <a:p>
            <a:r>
              <a:rPr lang="cs-CZ" smtClean="0"/>
              <a:t>Korálové útesy</a:t>
            </a:r>
          </a:p>
        </p:txBody>
      </p:sp>
      <p:sp>
        <p:nvSpPr>
          <p:cNvPr id="93187" name="Zástupný symbol pro obsah 2"/>
          <p:cNvSpPr>
            <a:spLocks noGrp="1"/>
          </p:cNvSpPr>
          <p:nvPr>
            <p:ph idx="1"/>
          </p:nvPr>
        </p:nvSpPr>
        <p:spPr>
          <a:xfrm>
            <a:off x="1919289" y="692151"/>
            <a:ext cx="3978275" cy="319722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mtClean="0">
                <a:solidFill>
                  <a:srgbClr val="FF0000"/>
                </a:solidFill>
              </a:rPr>
              <a:t>25 % druhové rozmanitosti moří!</a:t>
            </a:r>
          </a:p>
          <a:p>
            <a:pPr marL="0" indent="0">
              <a:buNone/>
            </a:pPr>
            <a:r>
              <a:rPr lang="cs-CZ" smtClean="0"/>
              <a:t>Najdeme je tam kde: </a:t>
            </a:r>
            <a:r>
              <a:rPr lang="cs-CZ" smtClean="0">
                <a:solidFill>
                  <a:srgbClr val="FF0000"/>
                </a:solidFill>
              </a:rPr>
              <a:t>T neklesá pod 14 °C</a:t>
            </a:r>
            <a:r>
              <a:rPr lang="cs-CZ" smtClean="0"/>
              <a:t>,</a:t>
            </a:r>
          </a:p>
          <a:p>
            <a:pPr marL="0" indent="0">
              <a:buNone/>
            </a:pPr>
            <a:r>
              <a:rPr lang="cs-CZ" smtClean="0">
                <a:solidFill>
                  <a:srgbClr val="FF0000"/>
                </a:solidFill>
              </a:rPr>
              <a:t>Je pomalá sedimentace </a:t>
            </a:r>
            <a:r>
              <a:rPr lang="cs-CZ" smtClean="0"/>
              <a:t>(ne ústí velkých řek, aby je sedimenty nepohřbily), </a:t>
            </a:r>
            <a:r>
              <a:rPr lang="cs-CZ" smtClean="0">
                <a:solidFill>
                  <a:srgbClr val="FF0000"/>
                </a:solidFill>
              </a:rPr>
              <a:t>Průzračná voda </a:t>
            </a:r>
            <a:r>
              <a:rPr lang="cs-CZ" smtClean="0"/>
              <a:t>(symbióza s fotosyntetizujícími řasami).</a:t>
            </a:r>
          </a:p>
        </p:txBody>
      </p:sp>
      <p:pic>
        <p:nvPicPr>
          <p:cNvPr id="9318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0464" y="857251"/>
            <a:ext cx="3887787" cy="554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5731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6989" y="3124200"/>
            <a:ext cx="7058025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0"/>
            <a:ext cx="2160588" cy="308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48525" y="157163"/>
            <a:ext cx="2686050" cy="389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3" name="TextovéPole 1"/>
          <p:cNvSpPr txBox="1">
            <a:spLocks noChangeArrowheads="1"/>
          </p:cNvSpPr>
          <p:nvPr/>
        </p:nvSpPr>
        <p:spPr bwMode="auto">
          <a:xfrm>
            <a:off x="3935414" y="0"/>
            <a:ext cx="3240087" cy="266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accent1"/>
                </a:solidFill>
              </a:rPr>
              <a:t>Žahavci – polypi, mají CaCO</a:t>
            </a:r>
            <a:r>
              <a:rPr lang="cs-CZ" baseline="-25000">
                <a:solidFill>
                  <a:schemeClr val="accent1"/>
                </a:solidFill>
              </a:rPr>
              <a:t>3</a:t>
            </a:r>
            <a:r>
              <a:rPr lang="cs-CZ">
                <a:solidFill>
                  <a:schemeClr val="accent1"/>
                </a:solidFill>
              </a:rPr>
              <a:t> schránky</a:t>
            </a:r>
          </a:p>
          <a:p>
            <a:endParaRPr lang="cs-CZ">
              <a:solidFill>
                <a:schemeClr val="accent1"/>
              </a:solidFill>
            </a:endParaRPr>
          </a:p>
          <a:p>
            <a:r>
              <a:rPr lang="cs-CZ">
                <a:solidFill>
                  <a:schemeClr val="accent1"/>
                </a:solidFill>
              </a:rPr>
              <a:t>Symbióza řasy – obrněnky (zooxantely) – od řasy polyp získává až 90 % org. Látek.</a:t>
            </a:r>
          </a:p>
          <a:p>
            <a:r>
              <a:rPr lang="cs-CZ">
                <a:solidFill>
                  <a:schemeClr val="accent1"/>
                </a:solidFill>
              </a:rPr>
              <a:t>Dodávají polypům potravu (koráli tak mohou osidlovat</a:t>
            </a:r>
          </a:p>
          <a:p>
            <a:r>
              <a:rPr lang="cs-CZ">
                <a:solidFill>
                  <a:schemeClr val="accent1"/>
                </a:solidFill>
              </a:rPr>
              <a:t>i tropické, na živiny chudé, vody) </a:t>
            </a:r>
          </a:p>
        </p:txBody>
      </p:sp>
    </p:spTree>
    <p:extLst>
      <p:ext uri="{BB962C8B-B14F-4D97-AF65-F5344CB8AC3E}">
        <p14:creationId xmlns:p14="http://schemas.microsoft.com/office/powerpoint/2010/main" val="134533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Zánik korálových útesů</a:t>
            </a:r>
          </a:p>
        </p:txBody>
      </p:sp>
      <p:sp>
        <p:nvSpPr>
          <p:cNvPr id="9523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Bouře (48 % příčin)</a:t>
            </a:r>
          </a:p>
          <a:p>
            <a:r>
              <a:rPr lang="cs-CZ" smtClean="0"/>
              <a:t>Hvězdice trnitá (42 % příčin)</a:t>
            </a:r>
          </a:p>
          <a:p>
            <a:r>
              <a:rPr lang="cs-CZ" smtClean="0"/>
              <a:t>Oteplování vody</a:t>
            </a:r>
          </a:p>
        </p:txBody>
      </p:sp>
    </p:spTree>
    <p:extLst>
      <p:ext uri="{BB962C8B-B14F-4D97-AF65-F5344CB8AC3E}">
        <p14:creationId xmlns:p14="http://schemas.microsoft.com/office/powerpoint/2010/main" val="304514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2440</Words>
  <Application>Microsoft Office PowerPoint</Application>
  <PresentationFormat>Širokoúhlá obrazovka</PresentationFormat>
  <Paragraphs>330</Paragraphs>
  <Slides>45</Slides>
  <Notes>35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45</vt:i4>
      </vt:variant>
    </vt:vector>
  </HeadingPairs>
  <TitlesOfParts>
    <vt:vector size="52" baseType="lpstr">
      <vt:lpstr>Arial</vt:lpstr>
      <vt:lpstr>Arial Narrow</vt:lpstr>
      <vt:lpstr>Calibri</vt:lpstr>
      <vt:lpstr>Calibri Light</vt:lpstr>
      <vt:lpstr>Times New Roman</vt:lpstr>
      <vt:lpstr>Verdana</vt:lpstr>
      <vt:lpstr>Motiv Office</vt:lpstr>
      <vt:lpstr>Prezentace aplikace PowerPoint</vt:lpstr>
      <vt:lpstr>Rozšíření společenstev na Zemi (geobiomy) Ledové (polární) pouště Tundra Tajga Širokolisté opadavé lesy a Stepi Středozemní tvrdolisté lesy Pouště Savany Tropické deštné lesy Mangrove Moře mírných šířek a  korálové útesy</vt:lpstr>
      <vt:lpstr>Polární pouště, tundry</vt:lpstr>
      <vt:lpstr>Prezentace aplikace PowerPoint</vt:lpstr>
      <vt:lpstr>Prezentace aplikace PowerPoint</vt:lpstr>
      <vt:lpstr>Tundry (subarktické podnebné pásmo)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Geobiomy mírného pásu</vt:lpstr>
      <vt:lpstr>Prezentace aplikace PowerPoint</vt:lpstr>
      <vt:lpstr>Tajga</vt:lpstr>
      <vt:lpstr>Prezentace aplikace PowerPoint</vt:lpstr>
      <vt:lpstr>Prezentace aplikace PowerPoint</vt:lpstr>
      <vt:lpstr>Prezentace aplikace PowerPoint</vt:lpstr>
      <vt:lpstr>Opadavé širokolisté lesy OŠL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Subtropický pás – přechod mezi tropickým a mírným pásem </vt:lpstr>
      <vt:lpstr>Středozemní tvrdolisté lesy STL</vt:lpstr>
      <vt:lpstr>Prezentace aplikace PowerPoint</vt:lpstr>
      <vt:lpstr>Prezentace aplikace PowerPoint</vt:lpstr>
      <vt:lpstr>Prezentace aplikace PowerPoint</vt:lpstr>
      <vt:lpstr>Tropický pás – mezi obratníky (pouště a TDL)</vt:lpstr>
      <vt:lpstr>Prezentace aplikace PowerPoint</vt:lpstr>
      <vt:lpstr>Pouště</vt:lpstr>
      <vt:lpstr>Prezentace aplikace PowerPoint</vt:lpstr>
      <vt:lpstr>Savany</vt:lpstr>
      <vt:lpstr>Prezentace aplikace PowerPoint</vt:lpstr>
      <vt:lpstr>Prezentace aplikace PowerPoint</vt:lpstr>
      <vt:lpstr>Prezentace aplikace PowerPoint</vt:lpstr>
      <vt:lpstr>Tropické deštné lesy</vt:lpstr>
      <vt:lpstr>Prezentace aplikace PowerPoint</vt:lpstr>
      <vt:lpstr>Prezentace aplikace PowerPoint</vt:lpstr>
      <vt:lpstr>Mangrovy</vt:lpstr>
      <vt:lpstr>Oceány</vt:lpstr>
      <vt:lpstr>Prezentace aplikace PowerPoint</vt:lpstr>
      <vt:lpstr>Korálové útesy</vt:lpstr>
      <vt:lpstr>Prezentace aplikace PowerPoint</vt:lpstr>
      <vt:lpstr>Zánik korálových útesů</vt:lpstr>
    </vt:vector>
  </TitlesOfParts>
  <Company>ZCU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Pavel</dc:creator>
  <cp:lastModifiedBy>Pavel</cp:lastModifiedBy>
  <cp:revision>1</cp:revision>
  <dcterms:created xsi:type="dcterms:W3CDTF">2019-05-13T09:59:10Z</dcterms:created>
  <dcterms:modified xsi:type="dcterms:W3CDTF">2019-05-13T09:59:39Z</dcterms:modified>
</cp:coreProperties>
</file>