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5" r:id="rId4"/>
    <p:sldId id="267" r:id="rId5"/>
    <p:sldId id="261" r:id="rId6"/>
    <p:sldId id="262" r:id="rId7"/>
    <p:sldId id="263" r:id="rId8"/>
    <p:sldId id="264" r:id="rId9"/>
    <p:sldId id="257" r:id="rId10"/>
    <p:sldId id="258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3846D8-7EFF-4C68-992F-9FA39FF26159}" type="datetimeFigureOut">
              <a:rPr lang="cs-CZ" smtClean="0"/>
              <a:t>11.10.2017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BD7CB15-1137-4A75-B539-DD02E1193C0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dirty="0" smtClean="0"/>
              <a:t>VÝVOJOVÉ TEORIE </a:t>
            </a:r>
            <a:br>
              <a:rPr lang="cs-CZ" sz="4800" dirty="0" smtClean="0"/>
            </a:br>
            <a:r>
              <a:rPr lang="cs-CZ" sz="4000" dirty="0" smtClean="0"/>
              <a:t>- výběr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Teorie životní </a:t>
            </a:r>
            <a:r>
              <a:rPr lang="cs-CZ" dirty="0" smtClean="0"/>
              <a:t>cesty. </a:t>
            </a:r>
          </a:p>
          <a:p>
            <a:r>
              <a:rPr lang="cs-CZ" dirty="0"/>
              <a:t>Vývoj jako konceptualizace vlastního životního </a:t>
            </a:r>
            <a:r>
              <a:rPr lang="cs-CZ" dirty="0" smtClean="0"/>
              <a:t>prostoru.</a:t>
            </a:r>
          </a:p>
          <a:p>
            <a:r>
              <a:rPr lang="cs-CZ" dirty="0" smtClean="0"/>
              <a:t>Teorie ekologických systémů.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1955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Teorie životní cesty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biodromální</a:t>
            </a:r>
            <a:r>
              <a:rPr lang="cs-CZ" sz="3200" dirty="0" smtClean="0"/>
              <a:t>, </a:t>
            </a:r>
            <a:r>
              <a:rPr lang="cs-CZ" sz="3200" dirty="0" err="1" smtClean="0"/>
              <a:t>life-span</a:t>
            </a:r>
            <a:endParaRPr lang="cs-CZ" sz="3200" dirty="0" smtClean="0"/>
          </a:p>
          <a:p>
            <a:r>
              <a:rPr lang="cs-CZ" sz="3200" b="1" dirty="0" smtClean="0"/>
              <a:t>Paul </a:t>
            </a:r>
            <a:r>
              <a:rPr lang="cs-CZ" sz="3200" b="1" dirty="0" err="1" smtClean="0"/>
              <a:t>Baltes</a:t>
            </a:r>
            <a:r>
              <a:rPr lang="cs-CZ" sz="3200" b="1" dirty="0" smtClean="0"/>
              <a:t> </a:t>
            </a:r>
            <a:r>
              <a:rPr lang="cs-CZ" sz="3200" dirty="0" smtClean="0"/>
              <a:t>(1939–2006)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2518586" cy="3917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08920"/>
            <a:ext cx="2643237" cy="3917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955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3200" dirty="0" smtClean="0"/>
              <a:t>celoživotní vývoj</a:t>
            </a:r>
          </a:p>
          <a:p>
            <a:pPr lvl="0"/>
            <a:r>
              <a:rPr lang="cs-CZ" sz="3200" dirty="0" err="1" smtClean="0"/>
              <a:t>multidimenzionalita</a:t>
            </a:r>
            <a:r>
              <a:rPr lang="cs-CZ" sz="3200" dirty="0" smtClean="0"/>
              <a:t> a </a:t>
            </a:r>
            <a:r>
              <a:rPr lang="cs-CZ" sz="3200" dirty="0" err="1" smtClean="0"/>
              <a:t>multisměrovost</a:t>
            </a:r>
            <a:endParaRPr lang="cs-CZ" sz="3200" dirty="0" smtClean="0"/>
          </a:p>
          <a:p>
            <a:pPr lvl="0"/>
            <a:r>
              <a:rPr lang="cs-CZ" sz="3200" dirty="0" smtClean="0"/>
              <a:t>vývoj a výhry X prohry</a:t>
            </a:r>
          </a:p>
          <a:p>
            <a:pPr lvl="0"/>
            <a:r>
              <a:rPr lang="cs-CZ" sz="3200" dirty="0" smtClean="0"/>
              <a:t>plasticita</a:t>
            </a:r>
          </a:p>
          <a:p>
            <a:r>
              <a:rPr lang="cs-CZ" sz="3200" dirty="0" smtClean="0"/>
              <a:t>historická </a:t>
            </a:r>
            <a:r>
              <a:rPr lang="cs-CZ" sz="3200" dirty="0" err="1" smtClean="0"/>
              <a:t>vestavěnost</a:t>
            </a:r>
            <a:endParaRPr lang="cs-CZ" sz="3200" dirty="0" smtClean="0"/>
          </a:p>
          <a:p>
            <a:pPr lvl="0"/>
            <a:r>
              <a:rPr lang="cs-CZ" sz="3200" dirty="0" err="1" smtClean="0"/>
              <a:t>kontextovost</a:t>
            </a:r>
            <a:endParaRPr lang="cs-CZ" sz="3200" dirty="0" smtClean="0"/>
          </a:p>
          <a:p>
            <a:pPr lvl="1"/>
            <a:r>
              <a:rPr lang="cs-CZ" sz="2600" dirty="0" smtClean="0"/>
              <a:t>vlivy </a:t>
            </a:r>
            <a:r>
              <a:rPr lang="cs-CZ" sz="2600" dirty="0"/>
              <a:t>determinované fyzickým věkem</a:t>
            </a:r>
          </a:p>
          <a:p>
            <a:pPr lvl="1"/>
            <a:r>
              <a:rPr lang="cs-CZ" sz="2600" dirty="0" smtClean="0"/>
              <a:t>vlivy determinované historicky </a:t>
            </a:r>
          </a:p>
          <a:p>
            <a:pPr lvl="1"/>
            <a:r>
              <a:rPr lang="cs-CZ" sz="2600" dirty="0" smtClean="0"/>
              <a:t>non-normativní vlivy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271199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77" y="620688"/>
            <a:ext cx="5472608" cy="2678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4466"/>
            <a:ext cx="28575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510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>
            <a:noAutofit/>
          </a:bodyPr>
          <a:lstStyle/>
          <a:p>
            <a:r>
              <a:rPr lang="cs-CZ" sz="4000" b="1" dirty="0"/>
              <a:t>Vývoj jako konceptualizace vlastního životního </a:t>
            </a:r>
            <a:r>
              <a:rPr lang="cs-CZ" sz="4000" b="1" dirty="0" smtClean="0"/>
              <a:t>prostoru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7467600" cy="477314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Kurt </a:t>
            </a:r>
            <a:r>
              <a:rPr lang="cs-CZ" sz="3200" dirty="0" err="1" smtClean="0"/>
              <a:t>Lewin</a:t>
            </a:r>
            <a:r>
              <a:rPr lang="cs-CZ" sz="3200" dirty="0" smtClean="0"/>
              <a:t> (1890–1947) </a:t>
            </a:r>
          </a:p>
          <a:p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8"/>
            <a:ext cx="2592288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420888"/>
            <a:ext cx="252028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0938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i="1" dirty="0" smtClean="0">
                <a:solidFill>
                  <a:srgbClr val="00B050"/>
                </a:solidFill>
              </a:rPr>
              <a:t>splnění </a:t>
            </a:r>
            <a:r>
              <a:rPr lang="cs-CZ" sz="3200" i="1" dirty="0">
                <a:solidFill>
                  <a:srgbClr val="00B050"/>
                </a:solidFill>
              </a:rPr>
              <a:t>vývojového úkolu </a:t>
            </a:r>
            <a:r>
              <a:rPr lang="cs-CZ" sz="3200" dirty="0"/>
              <a:t>je univerzální </a:t>
            </a:r>
            <a:r>
              <a:rPr lang="cs-CZ" sz="3200" dirty="0" smtClean="0"/>
              <a:t>požadavek</a:t>
            </a:r>
          </a:p>
          <a:p>
            <a:r>
              <a:rPr lang="cs-CZ" sz="3200" dirty="0" smtClean="0"/>
              <a:t>jeho konkrétní </a:t>
            </a:r>
            <a:r>
              <a:rPr lang="cs-CZ" sz="3200" dirty="0"/>
              <a:t>realizace má </a:t>
            </a:r>
            <a:r>
              <a:rPr lang="cs-CZ" sz="3200" dirty="0" smtClean="0"/>
              <a:t>objektivní </a:t>
            </a:r>
            <a:r>
              <a:rPr lang="cs-CZ" sz="3200" dirty="0"/>
              <a:t>a subjektivní dimenzi:</a:t>
            </a:r>
          </a:p>
          <a:p>
            <a:pPr lvl="1"/>
            <a:r>
              <a:rPr lang="cs-CZ" sz="2600" dirty="0"/>
              <a:t>konkrétní sociální </a:t>
            </a:r>
            <a:r>
              <a:rPr lang="cs-CZ" sz="2600" dirty="0" smtClean="0"/>
              <a:t>prostředí (normy, pravidla </a:t>
            </a:r>
            <a:r>
              <a:rPr lang="cs-CZ" sz="2600" dirty="0"/>
              <a:t>a </a:t>
            </a:r>
            <a:r>
              <a:rPr lang="cs-CZ" sz="2600" dirty="0" smtClean="0"/>
              <a:t>požadavky</a:t>
            </a:r>
            <a:r>
              <a:rPr lang="cs-CZ" sz="2600" dirty="0"/>
              <a:t> </a:t>
            </a:r>
            <a:r>
              <a:rPr lang="cs-CZ" sz="2600" dirty="0" smtClean="0"/>
              <a:t>i "osvědčené</a:t>
            </a:r>
            <a:r>
              <a:rPr lang="cs-CZ" sz="2600" dirty="0"/>
              <a:t>" způsoby </a:t>
            </a:r>
            <a:r>
              <a:rPr lang="cs-CZ" sz="2600" dirty="0" smtClean="0"/>
              <a:t>chování) </a:t>
            </a:r>
            <a:endParaRPr lang="cs-CZ" sz="2600" dirty="0"/>
          </a:p>
          <a:p>
            <a:pPr lvl="1"/>
            <a:r>
              <a:rPr lang="cs-CZ" sz="2600" dirty="0" smtClean="0"/>
              <a:t>potřeby </a:t>
            </a:r>
            <a:r>
              <a:rPr lang="cs-CZ" sz="2600" dirty="0"/>
              <a:t>a zájmy jednotlivce (uvědomované či neuvědomované), jeho reflexe okolního světa a jeho reflexe sebe </a:t>
            </a:r>
            <a:r>
              <a:rPr lang="cs-CZ" sz="2600" dirty="0" smtClean="0"/>
              <a:t>sama v </a:t>
            </a:r>
            <a:r>
              <a:rPr lang="cs-CZ" sz="2600" dirty="0"/>
              <a:t>tomto </a:t>
            </a:r>
            <a:r>
              <a:rPr lang="cs-CZ" sz="2600" dirty="0" smtClean="0"/>
              <a:t>světě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78130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životní prostor </a:t>
            </a:r>
            <a:r>
              <a:rPr lang="cs-CZ" sz="3200" dirty="0" smtClean="0"/>
              <a:t>tvoří sumu veškerých </a:t>
            </a:r>
            <a:r>
              <a:rPr lang="cs-CZ" sz="3200" b="1" dirty="0" smtClean="0">
                <a:solidFill>
                  <a:srgbClr val="C00000"/>
                </a:solidFill>
              </a:rPr>
              <a:t>psychologických faktů</a:t>
            </a:r>
          </a:p>
          <a:p>
            <a:pPr lvl="1"/>
            <a:r>
              <a:rPr lang="cs-CZ" sz="2600" dirty="0" smtClean="0"/>
              <a:t>vše, co si jedinec uvědomuje a co ovlivňuje jeho chování (= minulé, současné i budoucí situace, které nás mohou ovlivňovat</a:t>
            </a:r>
          </a:p>
          <a:p>
            <a:pPr lvl="1"/>
            <a:r>
              <a:rPr lang="cs-CZ" sz="2600" dirty="0" smtClean="0"/>
              <a:t>jedincovy potřeby v interakci s psychologickým prostředím</a:t>
            </a:r>
          </a:p>
          <a:p>
            <a:endParaRPr lang="cs-CZ" sz="2900" dirty="0"/>
          </a:p>
          <a:p>
            <a:r>
              <a:rPr lang="cs-CZ" sz="3200" dirty="0" smtClean="0"/>
              <a:t>B = f(P, E)</a:t>
            </a:r>
          </a:p>
          <a:p>
            <a:pPr marL="0" indent="0">
              <a:buNone/>
            </a:pPr>
            <a:r>
              <a:rPr lang="cs-CZ" sz="2000" dirty="0" smtClean="0"/>
              <a:t>chování je funkcí osobnosti a psychologického okolí</a:t>
            </a:r>
          </a:p>
        </p:txBody>
      </p:sp>
    </p:spTree>
    <p:extLst>
      <p:ext uri="{BB962C8B-B14F-4D97-AF65-F5344CB8AC3E}">
        <p14:creationId xmlns:p14="http://schemas.microsoft.com/office/powerpoint/2010/main" val="1683525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každý </a:t>
            </a:r>
            <a:r>
              <a:rPr lang="cs-CZ" dirty="0"/>
              <a:t>objekt existuje v silovém poli, které jej mění</a:t>
            </a:r>
          </a:p>
          <a:p>
            <a:r>
              <a:rPr lang="cs-CZ" dirty="0" smtClean="0"/>
              <a:t>každý objekt nebo cíl má pozitivní nebo negativní valenci</a:t>
            </a:r>
          </a:p>
          <a:p>
            <a:r>
              <a:rPr lang="cs-CZ" dirty="0" smtClean="0"/>
              <a:t>působící síly resultují směrem k cíli, nebo od něj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5"/>
            <a:ext cx="7344816" cy="2987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2090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Teorie ekologických systémů – ekologický model vývoje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7467600" cy="4773144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Urie</a:t>
            </a:r>
            <a:r>
              <a:rPr lang="cs-CZ" sz="3200" dirty="0" smtClean="0"/>
              <a:t> </a:t>
            </a:r>
            <a:r>
              <a:rPr lang="cs-CZ" sz="3200" dirty="0" err="1" smtClean="0"/>
              <a:t>Bronfenbrenner</a:t>
            </a:r>
            <a:r>
              <a:rPr lang="cs-CZ" sz="3200" dirty="0" smtClean="0"/>
              <a:t> (1917–2005)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48880"/>
            <a:ext cx="2448272" cy="3433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2448272" cy="3433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935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200" dirty="0"/>
              <a:t>vývoj </a:t>
            </a:r>
            <a:r>
              <a:rPr lang="cs-CZ" sz="3200" dirty="0" smtClean="0"/>
              <a:t>= </a:t>
            </a:r>
            <a:r>
              <a:rPr lang="cs-CZ" sz="3200" dirty="0"/>
              <a:t>ekologický systém zahrnující </a:t>
            </a:r>
            <a:r>
              <a:rPr lang="cs-CZ" sz="3200" dirty="0" smtClean="0"/>
              <a:t>jak </a:t>
            </a:r>
            <a:r>
              <a:rPr lang="cs-CZ" sz="3200" dirty="0"/>
              <a:t>biologickou, tak i sociální interakci  </a:t>
            </a:r>
          </a:p>
          <a:p>
            <a:r>
              <a:rPr lang="cs-CZ" sz="3200" b="1" dirty="0">
                <a:solidFill>
                  <a:srgbClr val="C00000"/>
                </a:solidFill>
              </a:rPr>
              <a:t>dvě základní teze</a:t>
            </a:r>
            <a:r>
              <a:rPr lang="cs-CZ" sz="3200" dirty="0"/>
              <a:t>:</a:t>
            </a:r>
          </a:p>
          <a:p>
            <a:pPr lvl="1"/>
            <a:r>
              <a:rPr lang="cs-CZ" sz="2800" dirty="0"/>
              <a:t>V raných fázích vývoje se vývoj člověka děje prostřednictvím recipročních procesů interakce mezi aktivním, vyvíjejícím se </a:t>
            </a:r>
            <a:r>
              <a:rPr lang="cs-CZ" sz="2800" dirty="0" err="1"/>
              <a:t>biopsychologickým</a:t>
            </a:r>
            <a:r>
              <a:rPr lang="cs-CZ" sz="2800" dirty="0"/>
              <a:t> lidským organismem a druhými lidmi, objekty, symboly a jeho bezprostředním okolím (</a:t>
            </a:r>
            <a:r>
              <a:rPr lang="cs-CZ" sz="2800" i="1" dirty="0">
                <a:solidFill>
                  <a:srgbClr val="00B050"/>
                </a:solidFill>
              </a:rPr>
              <a:t>proximální procesy</a:t>
            </a:r>
            <a:r>
              <a:rPr lang="cs-CZ" sz="2800" dirty="0"/>
              <a:t>).</a:t>
            </a:r>
          </a:p>
          <a:p>
            <a:pPr lvl="1"/>
            <a:r>
              <a:rPr lang="cs-CZ" sz="2800" dirty="0"/>
              <a:t>Forma, obsah, síla a směr proximálních procesů  ovlivňují systematicky vývoj jednotlivce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48454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576064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4316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</TotalTime>
  <Words>217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VÝVOJOVÉ TEORIE  - výběr</vt:lpstr>
      <vt:lpstr>Teorie životní cesty </vt:lpstr>
      <vt:lpstr>Prezentace aplikace PowerPoint</vt:lpstr>
      <vt:lpstr>Prezentace aplikace PowerPoint</vt:lpstr>
      <vt:lpstr>Vývoj jako konceptualizace vlastního životního prostoru</vt:lpstr>
      <vt:lpstr>Prezentace aplikace PowerPoint</vt:lpstr>
      <vt:lpstr>Prezentace aplikace PowerPoint</vt:lpstr>
      <vt:lpstr>Prezentace aplikace PowerPoint</vt:lpstr>
      <vt:lpstr>Teorie ekologických systémů – ekologický model vývoje</vt:lpstr>
      <vt:lpstr>Prezentace aplikace PowerPoint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VÝVOJOVÉ TEORIE  - výběr</dc:title>
  <dc:creator>PhDr. Mgr. Kateřina LOHROVÁ Ph.D.</dc:creator>
  <cp:lastModifiedBy>PhDr. Mgr. Kateřina LOHROVÁ Ph.D.</cp:lastModifiedBy>
  <cp:revision>8</cp:revision>
  <dcterms:created xsi:type="dcterms:W3CDTF">2017-10-11T12:45:04Z</dcterms:created>
  <dcterms:modified xsi:type="dcterms:W3CDTF">2017-10-11T14:06:40Z</dcterms:modified>
</cp:coreProperties>
</file>