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notesMasterIdLst>
    <p:notesMasterId r:id="rId12"/>
  </p:notesMasterIdLst>
  <p:sldIdLst>
    <p:sldId id="318" r:id="rId2"/>
    <p:sldId id="319" r:id="rId3"/>
    <p:sldId id="320" r:id="rId4"/>
    <p:sldId id="321" r:id="rId5"/>
    <p:sldId id="322" r:id="rId6"/>
    <p:sldId id="323" r:id="rId7"/>
    <p:sldId id="324" r:id="rId8"/>
    <p:sldId id="325" r:id="rId9"/>
    <p:sldId id="327" r:id="rId10"/>
    <p:sldId id="32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8" autoAdjust="0"/>
    <p:restoredTop sz="94713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6059747-3304-417C-AA7F-A03939E8CCA4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755B91E-7F54-414B-90F5-00B6EE2558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1644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18 w 1722"/>
                <a:gd name="T1" fmla="*/ 64 h 66"/>
                <a:gd name="T2" fmla="*/ 1718 w 1722"/>
                <a:gd name="T3" fmla="*/ 58 h 66"/>
                <a:gd name="T4" fmla="*/ 0 w 1722"/>
                <a:gd name="T5" fmla="*/ 0 h 66"/>
                <a:gd name="T6" fmla="*/ 0 w 1722"/>
                <a:gd name="T7" fmla="*/ 46 h 66"/>
                <a:gd name="T8" fmla="*/ 1718 w 1722"/>
                <a:gd name="T9" fmla="*/ 64 h 66"/>
                <a:gd name="T10" fmla="*/ 1718 w 1722"/>
                <a:gd name="T11" fmla="*/ 64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3 w 975"/>
                <a:gd name="T1" fmla="*/ 48 h 101"/>
                <a:gd name="T2" fmla="*/ 973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3 w 975"/>
                <a:gd name="T9" fmla="*/ 48 h 101"/>
                <a:gd name="T10" fmla="*/ 973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37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37 w 2141"/>
                <a:gd name="T7" fmla="*/ 0 h 198"/>
                <a:gd name="T8" fmla="*/ 2137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76 w 2517"/>
                <a:gd name="T1" fmla="*/ 276 h 276"/>
                <a:gd name="T2" fmla="*/ 2511 w 2517"/>
                <a:gd name="T3" fmla="*/ 204 h 276"/>
                <a:gd name="T4" fmla="*/ 2254 w 2517"/>
                <a:gd name="T5" fmla="*/ 0 h 276"/>
                <a:gd name="T6" fmla="*/ 0 w 2517"/>
                <a:gd name="T7" fmla="*/ 276 h 276"/>
                <a:gd name="T8" fmla="*/ 2176 w 2517"/>
                <a:gd name="T9" fmla="*/ 276 h 276"/>
                <a:gd name="T10" fmla="*/ 2176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7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7 w 729"/>
                <a:gd name="T7" fmla="*/ 240 h 240"/>
                <a:gd name="T8" fmla="*/ 727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7 w 729"/>
                <a:gd name="T1" fmla="*/ 318 h 318"/>
                <a:gd name="T2" fmla="*/ 727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7 w 729"/>
                <a:gd name="T9" fmla="*/ 318 h 318"/>
                <a:gd name="T10" fmla="*/ 727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10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1800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1800"/>
              </a:p>
            </p:txBody>
          </p:sp>
        </p:grpSp>
      </p:grpSp>
      <p:sp>
        <p:nvSpPr>
          <p:cNvPr id="80938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80939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7CC65-D48C-4767-B9E3-D62692F46137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917E5-E3D1-4A3A-8C69-6B79DB38F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223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CDE31-F924-4EAD-AB9A-D088B24396EE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5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7BA35-4BC6-4984-8DB5-D921CD036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604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05D91-33A8-4978-A945-34411DAC7690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5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53099-E352-4603-9C16-FD616C8FE8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819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1CF9F-2B6F-4C91-BC29-36049B5E4FD6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6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B1681-D867-4A10-9D68-C8ECA39FC7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88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71F3F-AEBA-48A9-81B2-E6C948E0A03E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8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71BDA-A010-481B-80F1-1D843D901E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61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59D1D-1CE1-4704-937C-196723007323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4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12EDC-210D-4711-9419-A1E39F0AFA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552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13789-7487-4234-A80C-AD2FDE8008F2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3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EA5F4-AEE6-49BC-992C-E4F2F277F0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087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52FBE-92A4-41D7-B0C0-891521D74FEF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6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E064E-7277-410E-B9C6-8DAFB2A454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9022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8CFD9-153C-421D-9901-305837671AEC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6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0C3CF-A535-46E0-990A-3DF536005F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71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7EABE-7AFC-47EF-B083-F45EF940DD0D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5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926C2-32C0-456C-A188-FC286FE413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96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0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FC44E-B29A-42C0-AC1F-CCCAE7AAD0F0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5" name="Rectangle 10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CF799-897F-4DC1-8F23-484E86F8B9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219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58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79875" name="Freeform 1027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76" name="Freeform 1028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77" name="Freeform 1029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35" name="Freeform 1030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18 w 1722"/>
                <a:gd name="T1" fmla="*/ 64 h 66"/>
                <a:gd name="T2" fmla="*/ 1718 w 1722"/>
                <a:gd name="T3" fmla="*/ 58 h 66"/>
                <a:gd name="T4" fmla="*/ 0 w 1722"/>
                <a:gd name="T5" fmla="*/ 0 h 66"/>
                <a:gd name="T6" fmla="*/ 0 w 1722"/>
                <a:gd name="T7" fmla="*/ 46 h 66"/>
                <a:gd name="T8" fmla="*/ 1718 w 1722"/>
                <a:gd name="T9" fmla="*/ 64 h 66"/>
                <a:gd name="T10" fmla="*/ 1718 w 1722"/>
                <a:gd name="T11" fmla="*/ 64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79" name="Freeform 1031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37" name="Freeform 1032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3 w 975"/>
                <a:gd name="T1" fmla="*/ 48 h 101"/>
                <a:gd name="T2" fmla="*/ 973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3 w 975"/>
                <a:gd name="T9" fmla="*/ 48 h 101"/>
                <a:gd name="T10" fmla="*/ 973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1033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37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37 w 2141"/>
                <a:gd name="T7" fmla="*/ 0 h 198"/>
                <a:gd name="T8" fmla="*/ 2137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82" name="Freeform 1034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40" name="Freeform 1035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76 w 2517"/>
                <a:gd name="T1" fmla="*/ 276 h 276"/>
                <a:gd name="T2" fmla="*/ 2511 w 2517"/>
                <a:gd name="T3" fmla="*/ 204 h 276"/>
                <a:gd name="T4" fmla="*/ 2254 w 2517"/>
                <a:gd name="T5" fmla="*/ 0 h 276"/>
                <a:gd name="T6" fmla="*/ 0 w 2517"/>
                <a:gd name="T7" fmla="*/ 276 h 276"/>
                <a:gd name="T8" fmla="*/ 2176 w 2517"/>
                <a:gd name="T9" fmla="*/ 276 h 276"/>
                <a:gd name="T10" fmla="*/ 2176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84" name="Freeform 1036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42" name="Freeform 1037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7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7 w 729"/>
                <a:gd name="T7" fmla="*/ 240 h 240"/>
                <a:gd name="T8" fmla="*/ 727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86" name="Freeform 1038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44" name="Freeform 1039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7 w 729"/>
                <a:gd name="T1" fmla="*/ 318 h 318"/>
                <a:gd name="T2" fmla="*/ 727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7 w 729"/>
                <a:gd name="T9" fmla="*/ 318 h 318"/>
                <a:gd name="T10" fmla="*/ 727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88" name="Freeform 1040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89" name="Freeform 1041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90" name="Freeform 1042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48" name="Freeform 1043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92" name="Freeform 1044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50" name="Freeform 1045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94" name="Freeform 1046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95" name="Freeform 1047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96" name="Freeform 1048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54" name="Freeform 1049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898" name="Freeform 1050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899" name="Freeform 1051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57" name="Freeform 1052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10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901" name="Freeform 1053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1059" name="Freeform 1054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9903" name="Freeform 1055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04" name="Freeform 1056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05" name="Freeform 1057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06" name="Freeform 1058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07" name="Freeform 1059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08" name="Freeform 1060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09" name="Freeform 1061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sp>
          <p:nvSpPr>
            <p:cNvPr id="79910" name="Freeform 1062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/>
            </a:p>
          </p:txBody>
        </p:sp>
        <p:grpSp>
          <p:nvGrpSpPr>
            <p:cNvPr id="1068" name="Group 1063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79912" name="Freeform 1064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1800"/>
              </a:p>
            </p:txBody>
          </p:sp>
          <p:sp>
            <p:nvSpPr>
              <p:cNvPr id="79913" name="Freeform 1065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1800"/>
              </a:p>
            </p:txBody>
          </p:sp>
        </p:grpSp>
      </p:grpSp>
      <p:sp>
        <p:nvSpPr>
          <p:cNvPr id="79914" name="Rectangle 1066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9915" name="Rectangle 106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9916" name="Rectangle 10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0E56E88-E586-41C2-AE5A-DC2E9B78117E}" type="datetimeFigureOut">
              <a:rPr lang="cs-CZ"/>
              <a:pPr>
                <a:defRPr/>
              </a:pPr>
              <a:t>21.4.2016</a:t>
            </a:fld>
            <a:endParaRPr lang="cs-CZ"/>
          </a:p>
        </p:txBody>
      </p:sp>
      <p:sp>
        <p:nvSpPr>
          <p:cNvPr id="79917" name="Rectangle 10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9918" name="Rectangle 10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B352AA3E-0A1E-4115-B7F9-4EC2E65E1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56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Charakterově – volní vlastnosti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- souhrn vlastností, které mají morální význam a které lze popsat pomocí těchto skupin vztahů:</a:t>
            </a:r>
          </a:p>
          <a:p>
            <a:pPr>
              <a:defRPr/>
            </a:pPr>
            <a:r>
              <a:rPr lang="cs-CZ" dirty="0" smtClean="0"/>
              <a:t>a) vztah k sobě – zahrnuje naše sebepoznání, které by mělo </a:t>
            </a:r>
            <a:r>
              <a:rPr lang="cs-CZ" dirty="0" err="1" smtClean="0"/>
              <a:t>výustit</a:t>
            </a:r>
            <a:r>
              <a:rPr lang="cs-CZ" dirty="0" smtClean="0"/>
              <a:t> v objektivní sebehodnocení a zdravé sebevědomí</a:t>
            </a:r>
          </a:p>
          <a:p>
            <a:pPr>
              <a:defRPr/>
            </a:pPr>
            <a:r>
              <a:rPr lang="cs-CZ" dirty="0" err="1" smtClean="0"/>
              <a:t>Venovy</a:t>
            </a:r>
            <a:r>
              <a:rPr lang="cs-CZ" dirty="0" smtClean="0"/>
              <a:t> diagramy- subjektivní já, zrcadlové já, reálné já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b) vztah k druhým – především k dětem, ale také i ke kolegům, řediteli, rodičům, by se měl vyznačovat vzájemným pochopením, upřímným a čestným jednáním</a:t>
            </a:r>
          </a:p>
          <a:p>
            <a:pPr>
              <a:defRPr/>
            </a:pPr>
            <a:r>
              <a:rPr lang="cs-CZ" dirty="0" smtClean="0"/>
              <a:t>c) vztah k práci – vyznačuje se zodpovědným, svědomitým přístupem; hlavní předností učitelské práce je tvůrčí charakter a trvalá spolupráce s mladou generací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d) vztah k hodnotám – tato skupina zahrnuje postoje učitele k materiálním a duchovním hodnotám, tedy vztah k penězům, majetku, kultuře, vědě a pravdě</a:t>
            </a:r>
          </a:p>
          <a:p>
            <a:pPr>
              <a:defRPr/>
            </a:pPr>
            <a:r>
              <a:rPr lang="cs-CZ" dirty="0" smtClean="0"/>
              <a:t>e) volní vlastnosti – z této skupiny oceňují žáci nejvíce tyto kladné vlastnosti vůle: sebeovládání, trpělivost, rozhodnost, důslednost, vytrvalost, houževnatost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Dynamické vlastnosti, temperament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Tato kapitola pojednává o vlastnostech určujících dynamiku prožívání a chování ; jedná se o vlastnosti osobnosti, které jsou převážně vrozené a relativně stálé</a:t>
            </a:r>
          </a:p>
          <a:p>
            <a:pPr>
              <a:defRPr/>
            </a:pPr>
            <a:r>
              <a:rPr lang="cs-CZ" dirty="0" smtClean="0"/>
              <a:t>Vlastnosti temperamentu se přenášejí na okolí, proto je dobré znát svůj typ převládajícího temperamentu a pokusit se tlumit jeho případné záporné projevy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Klasická typologie – ta rozlišuje čtyři obecně známé typy temperamentu.</a:t>
            </a:r>
          </a:p>
          <a:p>
            <a:pPr>
              <a:defRPr/>
            </a:pPr>
            <a:r>
              <a:rPr lang="cs-CZ" dirty="0" smtClean="0"/>
              <a:t>a) sangvinik</a:t>
            </a:r>
          </a:p>
          <a:p>
            <a:pPr>
              <a:defRPr/>
            </a:pPr>
            <a:r>
              <a:rPr lang="cs-CZ" dirty="0" smtClean="0"/>
              <a:t>b) cholerik</a:t>
            </a:r>
          </a:p>
          <a:p>
            <a:pPr>
              <a:defRPr/>
            </a:pPr>
            <a:r>
              <a:rPr lang="cs-CZ" dirty="0" smtClean="0"/>
              <a:t>c) flegmatik</a:t>
            </a:r>
          </a:p>
          <a:p>
            <a:pPr>
              <a:defRPr/>
            </a:pPr>
            <a:r>
              <a:rPr lang="cs-CZ" dirty="0" smtClean="0"/>
              <a:t>d) melancholik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Jungova typologie temperamentu:</a:t>
            </a:r>
          </a:p>
          <a:p>
            <a:pPr>
              <a:defRPr/>
            </a:pPr>
            <a:r>
              <a:rPr lang="cs-CZ" dirty="0" smtClean="0"/>
              <a:t>a) extravert</a:t>
            </a:r>
          </a:p>
          <a:p>
            <a:pPr>
              <a:defRPr/>
            </a:pPr>
            <a:r>
              <a:rPr lang="cs-CZ" dirty="0" smtClean="0"/>
              <a:t>b) introvert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 err="1" smtClean="0"/>
              <a:t>Eysenckova</a:t>
            </a:r>
            <a:r>
              <a:rPr lang="cs-CZ" dirty="0" smtClean="0"/>
              <a:t> typologie:</a:t>
            </a:r>
          </a:p>
          <a:p>
            <a:pPr>
              <a:defRPr/>
            </a:pPr>
            <a:r>
              <a:rPr lang="cs-CZ" dirty="0" smtClean="0"/>
              <a:t>a) labilita</a:t>
            </a:r>
          </a:p>
          <a:p>
            <a:pPr>
              <a:defRPr/>
            </a:pPr>
            <a:r>
              <a:rPr lang="cs-CZ" dirty="0" smtClean="0"/>
              <a:t>b) stabilita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Vlastnosti psychických procesů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Vlastnosti psychických procesů učitele</a:t>
            </a:r>
          </a:p>
          <a:p>
            <a:pPr>
              <a:defRPr/>
            </a:pPr>
            <a:r>
              <a:rPr lang="cs-CZ" dirty="0" smtClean="0"/>
              <a:t>a) vnímání: sociální percepce, která vyjadřuje vnímání druhých lidí, se kterými setkáváme a vnímání sociálních situací, do kterých se dostáváme</a:t>
            </a:r>
          </a:p>
          <a:p>
            <a:pPr>
              <a:defRPr/>
            </a:pPr>
            <a:r>
              <a:rPr lang="cs-CZ" dirty="0" smtClean="0"/>
              <a:t>Činitelé ovlivňující objektivnost </a:t>
            </a:r>
            <a:r>
              <a:rPr lang="cs-CZ" dirty="0" err="1" smtClean="0"/>
              <a:t>vnímámí</a:t>
            </a:r>
            <a:r>
              <a:rPr lang="cs-CZ" dirty="0" smtClean="0"/>
              <a:t>: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Charakter vztahu mezi vnímaným a vnímajícím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Aktuální psychický stav pozorovatele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Obecná zaměřenost vnímajícího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Speciální schopnosti pozorovatele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/>
              <a:t>Chyby při sociálním vnímání: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Chyba podlehnutí prvnímu dojmu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Chyba podlehnutí „ haló – efektu“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Nesprávné úsudky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Chybná tendence „figury a pozadí“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Chyba mírnosti a přísnosti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Chyba centrální tendence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b) představivost, tvořivost: v odborné literatuře jsou uváděny tři základní typy představivosti.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smtClean="0"/>
              <a:t>Vizuální typ</a:t>
            </a:r>
            <a:endParaRPr lang="cs-CZ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Akustický, auditivní typ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cs-CZ" dirty="0" smtClean="0"/>
              <a:t>Kinestetický typ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2687</TotalTime>
  <Words>366</Words>
  <Application>Microsoft Office PowerPoint</Application>
  <PresentationFormat>Předvádění na obrazovce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Paprsky</vt:lpstr>
      <vt:lpstr>Charakterově – volní vlastnosti </vt:lpstr>
      <vt:lpstr>Prezentace aplikace PowerPoint</vt:lpstr>
      <vt:lpstr>Prezentace aplikace PowerPoint</vt:lpstr>
      <vt:lpstr>Dynamické vlastnosti, temperament </vt:lpstr>
      <vt:lpstr>Prezentace aplikace PowerPoint</vt:lpstr>
      <vt:lpstr>Prezentace aplikace PowerPoint</vt:lpstr>
      <vt:lpstr>Vlastnosti psychických procesů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Duševní hygiena</dc:title>
  <dc:creator>Terka</dc:creator>
  <cp:lastModifiedBy>Mgr. Kateřina ŠÁMALOVÁ</cp:lastModifiedBy>
  <cp:revision>228</cp:revision>
  <dcterms:created xsi:type="dcterms:W3CDTF">2008-11-23T15:47:17Z</dcterms:created>
  <dcterms:modified xsi:type="dcterms:W3CDTF">2016-04-21T10:12:33Z</dcterms:modified>
</cp:coreProperties>
</file>