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7" r:id="rId12"/>
    <p:sldId id="268" r:id="rId13"/>
    <p:sldId id="269" r:id="rId14"/>
    <p:sldId id="270" r:id="rId15"/>
    <p:sldId id="271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75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2/25/2017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2/25/2017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2/25/2017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2/25/2017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2/25/2017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2/25/2017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pFill/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pFill/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2/25/2017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Syndrom Vyhoření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mgr</a:t>
            </a:r>
            <a:r>
              <a:rPr lang="cs-CZ" dirty="0" err="1"/>
              <a:t>.</a:t>
            </a:r>
            <a:r>
              <a:rPr lang="cs-CZ" dirty="0"/>
              <a:t> Václava Klimtová</a:t>
            </a:r>
          </a:p>
        </p:txBody>
      </p:sp>
    </p:spTree>
    <p:extLst>
      <p:ext uri="{BB962C8B-B14F-4D97-AF65-F5344CB8AC3E}">
        <p14:creationId xmlns:p14="http://schemas.microsoft.com/office/powerpoint/2010/main" val="42099532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>
            <a:spLocks noGrp="1"/>
          </p:cNvSpPr>
          <p:nvPr>
            <p:ph idx="1"/>
          </p:nvPr>
        </p:nvSpPr>
        <p:spPr>
          <a:xfrm>
            <a:off x="1141413" y="782638"/>
            <a:ext cx="9906000" cy="5008562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Motto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/>
              <a:t>  „Pokud zapálíte oba konce svíčky, získáte tím více světla. </a:t>
            </a:r>
          </a:p>
          <a:p>
            <a:pPr marL="0" indent="0">
              <a:buNone/>
            </a:pPr>
            <a:r>
              <a:rPr lang="cs-CZ" dirty="0"/>
              <a:t>                                                        Svíčka však rychleji dohoří.“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                                                                                     Myron D. </a:t>
            </a:r>
            <a:r>
              <a:rPr lang="cs-CZ" dirty="0" err="1"/>
              <a:t>Rush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63048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1046922"/>
          </a:xfrm>
        </p:spPr>
        <p:txBody>
          <a:bodyPr/>
          <a:lstStyle/>
          <a:p>
            <a:r>
              <a:rPr lang="cs-CZ" dirty="0"/>
              <a:t>Vymezení pojmu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1141410" y="1842053"/>
            <a:ext cx="9904459" cy="3949146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Syndrom vyhoření 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born-out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syndrome je ztráta profesionálního zájmu. Projevuje se pocity zklamání, hořkosti při hodnocení minulosti, citovou vyprahlostí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Postižený ztrácí zájem o svoji práci, spokojuje se s každodenním stereotypem, rutinou. Nevidí důvod pro další sebevzdělávání, osobní růst, snaží se přežít, nemít problémy.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Vyhoření je </a:t>
            </a:r>
            <a:r>
              <a:rPr lang="cs-CZ" sz="2000" dirty="0" err="1">
                <a:latin typeface="Arial" panose="020B0604020202020204" pitchFamily="34" charset="0"/>
                <a:cs typeface="Arial" panose="020B0604020202020204" pitchFamily="34" charset="0"/>
              </a:rPr>
              <a:t>poslením</a:t>
            </a: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stádiem procesu, při němž se lidé, kteří se hluboce emocionálně zabývají, ztrácejí své původní nadšení (entuziasmus) a svou motivaci tj. své hnací síly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Stav je to nebezpečný, protože vývoj je plíživý a konečný</a:t>
            </a:r>
          </a:p>
        </p:txBody>
      </p:sp>
    </p:spTree>
    <p:extLst>
      <p:ext uri="{BB962C8B-B14F-4D97-AF65-F5344CB8AC3E}">
        <p14:creationId xmlns:p14="http://schemas.microsoft.com/office/powerpoint/2010/main" val="11913593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1141410" y="662609"/>
            <a:ext cx="9904459" cy="5128589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/>
              <a:t>Syndrom vyhoření lze popsat jako duševní stav objevující se u lidí, kteří pracují s jinými lidmi a jejich profese na mezilidské komunikaci závislá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/>
              <a:t>Tento stav ohlašuje celá řada příznaků: člověk se cítí celkově špatně je emocionálně, duševně, tělesně vyčerpán.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/>
              <a:t>Má pocity bezmoci a beznaděje, nemá chuť do práce ani radost ze života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779406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1073426"/>
          </a:xfrm>
        </p:spPr>
        <p:txBody>
          <a:bodyPr/>
          <a:lstStyle/>
          <a:p>
            <a:r>
              <a:rPr lang="cs-CZ" dirty="0"/>
              <a:t>Společné znaky různých definic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1141410" y="1934817"/>
            <a:ext cx="9904459" cy="3856381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/>
              <a:t>Jedná se o psychický stav, prožitek vyčerpání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/>
              <a:t>Vyskytuje se především u profesí pracujících s lidmi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/>
              <a:t>Jsou ze přítomné nejen psychické příznaky ale i fyzické a sociální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/>
              <a:t>Podstatou vyhoření je emoční vyčerpání a často i celková únava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/>
              <a:t>Hlavní složky tohoto syndromu vycházejí především z chronického stresu</a:t>
            </a:r>
          </a:p>
        </p:txBody>
      </p:sp>
    </p:spTree>
    <p:extLst>
      <p:ext uri="{BB962C8B-B14F-4D97-AF65-F5344CB8AC3E}">
        <p14:creationId xmlns:p14="http://schemas.microsoft.com/office/powerpoint/2010/main" val="4282451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1669773"/>
          </a:xfrm>
        </p:spPr>
        <p:txBody>
          <a:bodyPr/>
          <a:lstStyle/>
          <a:p>
            <a:r>
              <a:rPr lang="cs-CZ" dirty="0"/>
              <a:t>Rizikové faktory - vnější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1141456" y="1802297"/>
            <a:ext cx="9904459" cy="4359963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400" dirty="0"/>
              <a:t>Zaměstnání a organizace práce –</a:t>
            </a:r>
            <a:r>
              <a:rPr lang="cs-CZ" sz="2000" dirty="0"/>
              <a:t> náročné pracovní podmínky, nedostatečné ocenění personálu od vedení daného zařízení či klientů, nedostatek odpočinku a pracovní přetížení, nedostatek personálu, času, finančních prostředků a především odborných zkušeností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400" dirty="0"/>
              <a:t>Rodina – </a:t>
            </a:r>
            <a:r>
              <a:rPr lang="cs-CZ" sz="2000" dirty="0"/>
              <a:t>jedinec může mít doma nějaké problémy</a:t>
            </a:r>
            <a:endParaRPr lang="cs-CZ" sz="24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400" dirty="0"/>
              <a:t>Společnost – </a:t>
            </a:r>
            <a:r>
              <a:rPr lang="cs-CZ" sz="2000" dirty="0"/>
              <a:t>soutěživý charakter dnešní doby může vést pracovníka ke stále zvyšujícím se cílů , které překročí psychické a fyzické možnosti jedince</a:t>
            </a:r>
          </a:p>
        </p:txBody>
      </p:sp>
    </p:spTree>
    <p:extLst>
      <p:ext uri="{BB962C8B-B14F-4D97-AF65-F5344CB8AC3E}">
        <p14:creationId xmlns:p14="http://schemas.microsoft.com/office/powerpoint/2010/main" val="1603587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56385" y="596348"/>
            <a:ext cx="9905955" cy="1179443"/>
          </a:xfrm>
        </p:spPr>
        <p:txBody>
          <a:bodyPr/>
          <a:lstStyle/>
          <a:p>
            <a:r>
              <a:rPr lang="cs-CZ" dirty="0"/>
              <a:t>Rizikové faktory - vnitřní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1141410" y="1775791"/>
            <a:ext cx="9904459" cy="4015407"/>
          </a:xfrm>
        </p:spPr>
        <p:txBody>
          <a:bodyPr>
            <a:normAutofit lnSpcReduction="1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cs-CZ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/>
              <a:t>Patří sem osobnostní charakteristiky a rysy člověka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/>
              <a:t>Špatný fyzický stav, nemožnost odpočinku a relaxace</a:t>
            </a:r>
          </a:p>
          <a:p>
            <a:r>
              <a:rPr lang="cs-CZ" sz="2400" dirty="0"/>
              <a:t>Společné rysy: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dirty="0"/>
              <a:t>perfekcionismus, vysoká sebedůvěra, odpor k pravidlům, vysoká cílevědomost, soutěživost, žití z úspěchu a uznání, potřeba mít vše pod kontrolou, opovržení nad vlastním selháním a selháním druhých,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51650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39914" y="278296"/>
            <a:ext cx="9905955" cy="1219200"/>
          </a:xfrm>
        </p:spPr>
        <p:txBody>
          <a:bodyPr/>
          <a:lstStyle/>
          <a:p>
            <a:r>
              <a:rPr lang="cs-CZ" dirty="0"/>
              <a:t>Symptomy - příznaky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1141410" y="1842054"/>
            <a:ext cx="9904459" cy="3975650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/>
              <a:t>V oblasti : fyzické, psychické, duševní a sociální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/>
              <a:t>Někdy uzavřenost a izolace od ostatního kolektivu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/>
              <a:t>Někdy agresivita a zpochybňování smysluplnosti práce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/>
              <a:t>Vše se odvíjí od povahových charakteristik jedince, jeho povahových vlastností a frustrační tolerance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448838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1245704"/>
          </a:xfrm>
        </p:spPr>
        <p:txBody>
          <a:bodyPr/>
          <a:lstStyle/>
          <a:p>
            <a:r>
              <a:rPr lang="cs-CZ" dirty="0"/>
              <a:t>Příčiny vzniku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1141410" y="2173357"/>
            <a:ext cx="9904459" cy="3617841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/>
              <a:t>Individuální faktory – </a:t>
            </a:r>
            <a:r>
              <a:rPr lang="cs-CZ" sz="2000" dirty="0"/>
              <a:t>vysoké nároky na sebe, neschopnost druhého požádat o pomoc, špatný tělesný stav, stres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/>
              <a:t>Pracovní faktory – </a:t>
            </a:r>
            <a:r>
              <a:rPr lang="cs-CZ" sz="2000" dirty="0" err="1"/>
              <a:t>monotóni</a:t>
            </a:r>
            <a:r>
              <a:rPr lang="cs-CZ" sz="2000" dirty="0"/>
              <a:t> rutina, nedostatek autonomie, necitlivé vedení, nedostatek radosti, pociťování konfliktu rolí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/>
              <a:t>Organizační faktory – </a:t>
            </a:r>
            <a:r>
              <a:rPr lang="cs-CZ" sz="2000" dirty="0"/>
              <a:t>kumulované služby, práce bez dostatečného odpočinku, nedostatky ze strany </a:t>
            </a:r>
            <a:r>
              <a:rPr lang="cs-CZ" sz="2000" dirty="0" err="1"/>
              <a:t>mamagmentu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8780006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1020417"/>
          </a:xfrm>
        </p:spPr>
        <p:txBody>
          <a:bodyPr/>
          <a:lstStyle/>
          <a:p>
            <a:r>
              <a:rPr lang="cs-CZ" dirty="0"/>
              <a:t>Stádia syndromu vyhoření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1141410" y="1934817"/>
            <a:ext cx="9904459" cy="3856381"/>
          </a:xfrm>
        </p:spPr>
        <p:txBody>
          <a:bodyPr>
            <a:normAutofit fontScale="92500" lnSpcReduction="20000"/>
          </a:bodyPr>
          <a:lstStyle/>
          <a:p>
            <a:r>
              <a:rPr lang="cs-CZ" sz="2000" dirty="0"/>
              <a:t>Vývoj několik let, většinou po 2 – 5 letech</a:t>
            </a:r>
          </a:p>
          <a:p>
            <a:pPr marL="342900" indent="-342900">
              <a:buAutoNum type="arabicPeriod"/>
            </a:pPr>
            <a:r>
              <a:rPr lang="cs-CZ" sz="2400" dirty="0"/>
              <a:t>Fáze nadšení – </a:t>
            </a:r>
            <a:r>
              <a:rPr lang="cs-CZ" sz="2000" dirty="0"/>
              <a:t>pracujeme nad rámec svých povinností, do práce se těšíme</a:t>
            </a:r>
          </a:p>
          <a:p>
            <a:pPr marL="342900" indent="-342900">
              <a:buAutoNum type="arabicPeriod"/>
            </a:pPr>
            <a:r>
              <a:rPr lang="cs-CZ" sz="2400" dirty="0"/>
              <a:t>Fáze stagnace – </a:t>
            </a:r>
            <a:r>
              <a:rPr lang="cs-CZ" sz="2000" dirty="0"/>
              <a:t>slevování ze svých představ, požadavky klientů nás unavují, obtěžují, stres z vysokých nároků</a:t>
            </a:r>
            <a:endParaRPr lang="cs-CZ" sz="2400" dirty="0"/>
          </a:p>
          <a:p>
            <a:pPr marL="342900" indent="-342900">
              <a:buAutoNum type="arabicPeriod"/>
            </a:pPr>
            <a:r>
              <a:rPr lang="cs-CZ" sz="2400" dirty="0"/>
              <a:t>Fáze frustrace – </a:t>
            </a:r>
            <a:r>
              <a:rPr lang="cs-CZ" sz="2000" dirty="0"/>
              <a:t>zklamání ze svého povolání</a:t>
            </a:r>
          </a:p>
          <a:p>
            <a:pPr marL="342900" indent="-342900">
              <a:buAutoNum type="arabicPeriod"/>
            </a:pPr>
            <a:r>
              <a:rPr lang="cs-CZ" sz="2400" dirty="0"/>
              <a:t>Fáze apatie – </a:t>
            </a:r>
            <a:r>
              <a:rPr lang="cs-CZ" sz="2000" dirty="0"/>
              <a:t>vyhýbáme se s kontaktem s pacientem, vykonává  </a:t>
            </a:r>
            <a:r>
              <a:rPr lang="cs-CZ" sz="2000" dirty="0" err="1"/>
              <a:t>sejen</a:t>
            </a:r>
            <a:r>
              <a:rPr lang="cs-CZ" sz="2000" dirty="0"/>
              <a:t> to nejnutnější, není zájem o další vzdělávání</a:t>
            </a:r>
          </a:p>
          <a:p>
            <a:pPr marL="342900" indent="-342900">
              <a:buAutoNum type="arabicPeriod"/>
            </a:pPr>
            <a:r>
              <a:rPr lang="cs-CZ" sz="2400" dirty="0"/>
              <a:t>Fáze vyhoření – </a:t>
            </a:r>
            <a:r>
              <a:rPr lang="cs-CZ" sz="2200" dirty="0"/>
              <a:t>negativní postoj vůči vlastní osobě, ztráta pocitu zodpovědnosti</a:t>
            </a:r>
            <a:r>
              <a:rPr lang="cs-CZ" sz="2400" dirty="0"/>
              <a:t>, </a:t>
            </a:r>
            <a:r>
              <a:rPr lang="cs-CZ" sz="2200" dirty="0"/>
              <a:t>schopnosti se radovat, projevuje se agresivita, vyčerpanost, únava</a:t>
            </a:r>
          </a:p>
          <a:p>
            <a:pPr marL="342900" indent="-342900">
              <a:buAutoNum type="arabicPeriod"/>
            </a:pP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38249251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954157"/>
          </a:xfrm>
        </p:spPr>
        <p:txBody>
          <a:bodyPr/>
          <a:lstStyle/>
          <a:p>
            <a:r>
              <a:rPr lang="cs-CZ" dirty="0"/>
              <a:t>Důsledky vyhoření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1141456" y="1775792"/>
            <a:ext cx="9904459" cy="4068416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/>
              <a:t>Ztráta smyslu života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/>
              <a:t>Ztráta pozitivního smyslu sama sebe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/>
              <a:t>Pocit osamocenosti v dnešním světě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/>
              <a:t>Zášť a hořkost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/>
              <a:t>Pocit celkové beznaděje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583725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1391478"/>
          </a:xfrm>
        </p:spPr>
        <p:txBody>
          <a:bodyPr>
            <a:normAutofit/>
          </a:bodyPr>
          <a:lstStyle/>
          <a:p>
            <a:r>
              <a:rPr lang="cs-CZ" dirty="0"/>
              <a:t>Terapie syndromu vyhoření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1141410" y="1789043"/>
            <a:ext cx="9904459" cy="4002155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/>
              <a:t>V akutní fázi – dostatek odpočinku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/>
              <a:t>Výměna zkušeností mezi spolupracovníky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/>
              <a:t>Relaxace a řešení problémů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/>
              <a:t>Změny v organizaci práce a pracovní doby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/>
              <a:t>Terapie psychických a somatických poruch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8133192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954157"/>
          </a:xfrm>
        </p:spPr>
        <p:txBody>
          <a:bodyPr>
            <a:normAutofit fontScale="90000"/>
          </a:bodyPr>
          <a:lstStyle/>
          <a:p>
            <a:r>
              <a:rPr lang="cs-CZ" dirty="0"/>
              <a:t>Prevence syndromu vyhoření v oblasti individuální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1141410" y="1736035"/>
            <a:ext cx="9904459" cy="4055163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/>
              <a:t>Vlastní zdraví patří k nejdůležitějším hodnotám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/>
              <a:t>Obecné zásady prevence a duševní hygieny (výživa, spánek, odpočinek)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/>
              <a:t>Pěstování dobrých mezilidských vztahů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/>
              <a:t>Věnovat pozornost celoživotnímu vzdělávání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5853861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980661"/>
          </a:xfrm>
        </p:spPr>
        <p:txBody>
          <a:bodyPr>
            <a:normAutofit fontScale="90000"/>
          </a:bodyPr>
          <a:lstStyle/>
          <a:p>
            <a:r>
              <a:rPr lang="cs-CZ" dirty="0"/>
              <a:t>Prevence v oblasti pracovní na úrovni zaměstnavatele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1141410" y="1802297"/>
            <a:ext cx="9904459" cy="3988902"/>
          </a:xfrm>
        </p:spPr>
        <p:txBody>
          <a:bodyPr>
            <a:normAutofit lnSpcReduction="1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Péče o zdraví zaměstnanců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Jasná definice profesionální role pracovníka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Dostatečná informovanost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Podpora v dalším vzdělávání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Přiměřené pracovní zatížení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Rozvoj týmové spolupráce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Emocionální podpora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Kladné hodnocení  - evalvace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Zajistit dobré pracovní podmínky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05823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503583" y="1232452"/>
            <a:ext cx="10939851" cy="4890052"/>
          </a:xfrm>
        </p:spPr>
        <p:txBody>
          <a:bodyPr>
            <a:normAutofit fontScale="47500" lnSpcReduction="20000"/>
          </a:bodyPr>
          <a:lstStyle/>
          <a:p>
            <a:r>
              <a:rPr lang="cs-CZ" dirty="0"/>
              <a:t>  </a:t>
            </a:r>
            <a:r>
              <a:rPr lang="cs-CZ" sz="8600" dirty="0"/>
              <a:t>Závěrem:</a:t>
            </a:r>
          </a:p>
          <a:p>
            <a:endParaRPr lang="cs-CZ" sz="8600" dirty="0"/>
          </a:p>
          <a:p>
            <a:r>
              <a:rPr lang="cs-CZ" sz="8600" dirty="0"/>
              <a:t>„ Čas změny je čas obavy nebo příležitostí, který z nich je to pro Vás, záleží na Vašem postoji“.</a:t>
            </a:r>
          </a:p>
          <a:p>
            <a:endParaRPr lang="cs-CZ" sz="8600" dirty="0"/>
          </a:p>
          <a:p>
            <a:r>
              <a:rPr lang="cs-CZ" sz="8600" dirty="0"/>
              <a:t>                                                  Ernest C. Wilson                                            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173180329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bvod">
  <a:themeElements>
    <a:clrScheme name="Circuit">
      <a:dk1>
        <a:sysClr val="windowText" lastClr="000000"/>
      </a:dk1>
      <a:lt1>
        <a:sysClr val="window" lastClr="FFFFFF"/>
      </a:lt1>
      <a:dk2>
        <a:srgbClr val="8D1E14"/>
      </a:dk2>
      <a:lt2>
        <a:srgbClr val="FF744E"/>
      </a:lt2>
      <a:accent1>
        <a:srgbClr val="E9B758"/>
      </a:accent1>
      <a:accent2>
        <a:srgbClr val="FE8943"/>
      </a:accent2>
      <a:accent3>
        <a:srgbClr val="AEA27C"/>
      </a:accent3>
      <a:accent4>
        <a:srgbClr val="90B46E"/>
      </a:accent4>
      <a:accent5>
        <a:srgbClr val="71AEC1"/>
      </a:accent5>
      <a:accent6>
        <a:srgbClr val="C98DE7"/>
      </a:accent6>
      <a:hlink>
        <a:srgbClr val="FF7A22"/>
      </a:hlink>
      <a:folHlink>
        <a:srgbClr val="FDCD86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88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2000"/>
                <a:satMod val="150000"/>
                <a:lumMod val="15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14971C58-AB76-4A2A-B231-5F8CA03CF49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TM04033919[[fn=Obvod]]</Template>
  <TotalTime>228</TotalTime>
  <Words>703</Words>
  <Application>Microsoft Office PowerPoint</Application>
  <PresentationFormat>Širokoúhlá obrazovka</PresentationFormat>
  <Paragraphs>85</Paragraphs>
  <Slides>15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9" baseType="lpstr">
      <vt:lpstr>Arial</vt:lpstr>
      <vt:lpstr>Trebuchet MS</vt:lpstr>
      <vt:lpstr>Tw Cen MT</vt:lpstr>
      <vt:lpstr>Obvod</vt:lpstr>
      <vt:lpstr>Syndrom Vyhoření</vt:lpstr>
      <vt:lpstr>Prezentace aplikace PowerPoint</vt:lpstr>
      <vt:lpstr>Vymezení pojmu</vt:lpstr>
      <vt:lpstr>Prezentace aplikace PowerPoint</vt:lpstr>
      <vt:lpstr>Společné znaky různých definic</vt:lpstr>
      <vt:lpstr>Rizikové faktory - vnější</vt:lpstr>
      <vt:lpstr>Rizikové faktory - vnitřní</vt:lpstr>
      <vt:lpstr>Symptomy - příznaky</vt:lpstr>
      <vt:lpstr>Příčiny vzniku</vt:lpstr>
      <vt:lpstr>Stádia syndromu vyhoření</vt:lpstr>
      <vt:lpstr>Důsledky vyhoření</vt:lpstr>
      <vt:lpstr>Terapie syndromu vyhoření </vt:lpstr>
      <vt:lpstr>Prevence syndromu vyhoření v oblasti individuální</vt:lpstr>
      <vt:lpstr>Prevence v oblasti pracovní na úrovni zaměstnavatele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Syndrom Vyhoření</dc:title>
  <dc:creator>hp</dc:creator>
  <cp:lastModifiedBy>hp</cp:lastModifiedBy>
  <cp:revision>14</cp:revision>
  <dcterms:created xsi:type="dcterms:W3CDTF">2017-02-25T08:44:50Z</dcterms:created>
  <dcterms:modified xsi:type="dcterms:W3CDTF">2017-02-25T12:33:09Z</dcterms:modified>
</cp:coreProperties>
</file>