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99" r:id="rId1"/>
  </p:sldMasterIdLst>
  <p:notesMasterIdLst>
    <p:notesMasterId r:id="rId41"/>
  </p:notesMasterIdLst>
  <p:sldIdLst>
    <p:sldId id="256" r:id="rId2"/>
    <p:sldId id="330" r:id="rId3"/>
    <p:sldId id="284" r:id="rId4"/>
    <p:sldId id="287" r:id="rId5"/>
    <p:sldId id="293" r:id="rId6"/>
    <p:sldId id="269" r:id="rId7"/>
    <p:sldId id="259" r:id="rId8"/>
    <p:sldId id="323" r:id="rId9"/>
    <p:sldId id="333" r:id="rId10"/>
    <p:sldId id="257" r:id="rId11"/>
    <p:sldId id="334" r:id="rId12"/>
    <p:sldId id="260" r:id="rId13"/>
    <p:sldId id="328" r:id="rId14"/>
    <p:sldId id="335" r:id="rId15"/>
    <p:sldId id="367" r:id="rId16"/>
    <p:sldId id="365" r:id="rId17"/>
    <p:sldId id="338" r:id="rId18"/>
    <p:sldId id="332" r:id="rId19"/>
    <p:sldId id="331" r:id="rId20"/>
    <p:sldId id="340" r:id="rId21"/>
    <p:sldId id="341" r:id="rId22"/>
    <p:sldId id="342" r:id="rId23"/>
    <p:sldId id="344" r:id="rId24"/>
    <p:sldId id="343" r:id="rId25"/>
    <p:sldId id="345" r:id="rId26"/>
    <p:sldId id="339" r:id="rId27"/>
    <p:sldId id="364" r:id="rId28"/>
    <p:sldId id="351" r:id="rId29"/>
    <p:sldId id="352" r:id="rId30"/>
    <p:sldId id="353" r:id="rId31"/>
    <p:sldId id="354" r:id="rId32"/>
    <p:sldId id="360" r:id="rId33"/>
    <p:sldId id="356" r:id="rId34"/>
    <p:sldId id="368" r:id="rId35"/>
    <p:sldId id="355" r:id="rId36"/>
    <p:sldId id="357" r:id="rId37"/>
    <p:sldId id="358" r:id="rId38"/>
    <p:sldId id="359" r:id="rId39"/>
    <p:sldId id="370" r:id="rId40"/>
  </p:sldIdLst>
  <p:sldSz cx="12192000" cy="6858000"/>
  <p:notesSz cx="6888163" cy="100203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206" autoAdjust="0"/>
    <p:restoredTop sz="94660"/>
  </p:normalViewPr>
  <p:slideViewPr>
    <p:cSldViewPr snapToGrid="0">
      <p:cViewPr varScale="1">
        <p:scale>
          <a:sx n="74" d="100"/>
          <a:sy n="74" d="100"/>
        </p:scale>
        <p:origin x="28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84871" cy="502755"/>
          </a:xfrm>
          <a:prstGeom prst="rect">
            <a:avLst/>
          </a:prstGeom>
        </p:spPr>
        <p:txBody>
          <a:bodyPr vert="horz" lIns="96616" tIns="48308" rIns="96616" bIns="48308" rtlCol="0"/>
          <a:lstStyle>
            <a:lvl1pPr algn="l">
              <a:defRPr sz="1300"/>
            </a:lvl1pPr>
          </a:lstStyle>
          <a:p>
            <a:endParaRPr lang="cs-CZ" dirty="0"/>
          </a:p>
        </p:txBody>
      </p:sp>
      <p:sp>
        <p:nvSpPr>
          <p:cNvPr id="3" name="Zástupný symbol pro datum 2"/>
          <p:cNvSpPr>
            <a:spLocks noGrp="1"/>
          </p:cNvSpPr>
          <p:nvPr>
            <p:ph type="dt" idx="1"/>
          </p:nvPr>
        </p:nvSpPr>
        <p:spPr>
          <a:xfrm>
            <a:off x="3901698" y="0"/>
            <a:ext cx="2984871" cy="502755"/>
          </a:xfrm>
          <a:prstGeom prst="rect">
            <a:avLst/>
          </a:prstGeom>
        </p:spPr>
        <p:txBody>
          <a:bodyPr vert="horz" lIns="96616" tIns="48308" rIns="96616" bIns="48308" rtlCol="0"/>
          <a:lstStyle>
            <a:lvl1pPr algn="r">
              <a:defRPr sz="1300"/>
            </a:lvl1pPr>
          </a:lstStyle>
          <a:p>
            <a:fld id="{6DE27951-E66E-4081-8AB4-BBC4E066C5C0}" type="datetimeFigureOut">
              <a:rPr lang="cs-CZ" smtClean="0"/>
              <a:t>4. 11. 2018</a:t>
            </a:fld>
            <a:endParaRPr lang="cs-CZ" dirty="0"/>
          </a:p>
        </p:txBody>
      </p:sp>
      <p:sp>
        <p:nvSpPr>
          <p:cNvPr id="4" name="Zástupný symbol pro obrázek snímku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16" tIns="48308" rIns="96616" bIns="48308" rtlCol="0" anchor="ctr"/>
          <a:lstStyle/>
          <a:p>
            <a:endParaRPr lang="cs-CZ" dirty="0"/>
          </a:p>
        </p:txBody>
      </p:sp>
      <p:sp>
        <p:nvSpPr>
          <p:cNvPr id="5" name="Zástupný symbol pro poznámky 4"/>
          <p:cNvSpPr>
            <a:spLocks noGrp="1"/>
          </p:cNvSpPr>
          <p:nvPr>
            <p:ph type="body" sz="quarter" idx="3"/>
          </p:nvPr>
        </p:nvSpPr>
        <p:spPr>
          <a:xfrm>
            <a:off x="688817" y="4822269"/>
            <a:ext cx="5510530" cy="3945493"/>
          </a:xfrm>
          <a:prstGeom prst="rect">
            <a:avLst/>
          </a:prstGeom>
        </p:spPr>
        <p:txBody>
          <a:bodyPr vert="horz" lIns="96616" tIns="48308" rIns="96616" bIns="48308"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517547"/>
            <a:ext cx="2984871" cy="502754"/>
          </a:xfrm>
          <a:prstGeom prst="rect">
            <a:avLst/>
          </a:prstGeom>
        </p:spPr>
        <p:txBody>
          <a:bodyPr vert="horz" lIns="96616" tIns="48308" rIns="96616" bIns="48308" rtlCol="0" anchor="b"/>
          <a:lstStyle>
            <a:lvl1pPr algn="l">
              <a:defRPr sz="1300"/>
            </a:lvl1pPr>
          </a:lstStyle>
          <a:p>
            <a:endParaRPr lang="cs-CZ" dirty="0"/>
          </a:p>
        </p:txBody>
      </p:sp>
      <p:sp>
        <p:nvSpPr>
          <p:cNvPr id="7" name="Zástupný symbol pro číslo snímku 6"/>
          <p:cNvSpPr>
            <a:spLocks noGrp="1"/>
          </p:cNvSpPr>
          <p:nvPr>
            <p:ph type="sldNum" sz="quarter" idx="5"/>
          </p:nvPr>
        </p:nvSpPr>
        <p:spPr>
          <a:xfrm>
            <a:off x="3901698" y="9517547"/>
            <a:ext cx="2984871" cy="502754"/>
          </a:xfrm>
          <a:prstGeom prst="rect">
            <a:avLst/>
          </a:prstGeom>
        </p:spPr>
        <p:txBody>
          <a:bodyPr vert="horz" lIns="96616" tIns="48308" rIns="96616" bIns="48308" rtlCol="0" anchor="b"/>
          <a:lstStyle>
            <a:lvl1pPr algn="r">
              <a:defRPr sz="1300"/>
            </a:lvl1pPr>
          </a:lstStyle>
          <a:p>
            <a:fld id="{AE6D85D9-B691-44D4-92C0-71443B7C9053}" type="slidenum">
              <a:rPr lang="cs-CZ" smtClean="0"/>
              <a:t>‹#›</a:t>
            </a:fld>
            <a:endParaRPr lang="cs-CZ" dirty="0"/>
          </a:p>
        </p:txBody>
      </p:sp>
    </p:spTree>
    <p:extLst>
      <p:ext uri="{BB962C8B-B14F-4D97-AF65-F5344CB8AC3E}">
        <p14:creationId xmlns:p14="http://schemas.microsoft.com/office/powerpoint/2010/main" val="451668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AE6D85D9-B691-44D4-92C0-71443B7C9053}" type="slidenum">
              <a:rPr lang="cs-CZ" smtClean="0"/>
              <a:t>33</a:t>
            </a:fld>
            <a:endParaRPr lang="cs-CZ" dirty="0"/>
          </a:p>
        </p:txBody>
      </p:sp>
    </p:spTree>
    <p:extLst>
      <p:ext uri="{BB962C8B-B14F-4D97-AF65-F5344CB8AC3E}">
        <p14:creationId xmlns:p14="http://schemas.microsoft.com/office/powerpoint/2010/main" val="42148744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FB258DCA-B488-4DCF-911D-2C1E5EC31CA5}" type="datetime1">
              <a:rPr lang="en-US" smtClean="0"/>
              <a:t>11/4/2018</a:t>
            </a:fld>
            <a:endParaRPr lang="en-US" dirty="0"/>
          </a:p>
        </p:txBody>
      </p:sp>
      <p:sp>
        <p:nvSpPr>
          <p:cNvPr id="5" name="Footer Placeholder 4"/>
          <p:cNvSpPr>
            <a:spLocks noGrp="1"/>
          </p:cNvSpPr>
          <p:nvPr>
            <p:ph type="ftr" sz="quarter" idx="11"/>
          </p:nvPr>
        </p:nvSpPr>
        <p:spPr/>
        <p:txBody>
          <a:bodyPr/>
          <a:lstStyle/>
          <a:p>
            <a:r>
              <a:rPr lang="en-US" dirty="0"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6041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8D2320C5-8AA3-426C-97E2-729507DDFB5E}" type="datetime1">
              <a:rPr lang="en-US" smtClean="0"/>
              <a:t>11/4/2018</a:t>
            </a:fld>
            <a:endParaRPr lang="en-US" dirty="0"/>
          </a:p>
        </p:txBody>
      </p:sp>
      <p:sp>
        <p:nvSpPr>
          <p:cNvPr id="5" name="Footer Placeholder 4"/>
          <p:cNvSpPr>
            <a:spLocks noGrp="1"/>
          </p:cNvSpPr>
          <p:nvPr>
            <p:ph type="ftr" sz="quarter" idx="11"/>
          </p:nvPr>
        </p:nvSpPr>
        <p:spPr/>
        <p:txBody>
          <a:bodyPr/>
          <a:lstStyle/>
          <a:p>
            <a:r>
              <a:rPr lang="en-US" dirty="0"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6308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cs-CZ" smtClean="0"/>
              <a:t>Kliknutím lze upravit styl.</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F5930AD3-351F-487E-82C9-BA94C15DB379}" type="datetime1">
              <a:rPr lang="en-US" smtClean="0"/>
              <a:t>11/4/2018</a:t>
            </a:fld>
            <a:endParaRPr lang="en-US" dirty="0"/>
          </a:p>
        </p:txBody>
      </p:sp>
      <p:sp>
        <p:nvSpPr>
          <p:cNvPr id="5" name="Footer Placeholder 4"/>
          <p:cNvSpPr>
            <a:spLocks noGrp="1"/>
          </p:cNvSpPr>
          <p:nvPr>
            <p:ph type="ftr" sz="quarter" idx="11"/>
          </p:nvPr>
        </p:nvSpPr>
        <p:spPr/>
        <p:txBody>
          <a:bodyPr/>
          <a:lstStyle/>
          <a:p>
            <a:r>
              <a:rPr lang="en-US" dirty="0"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0742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cs-CZ" smtClean="0"/>
              <a:t>Kliknutím lze upravit styl.</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0ACA6BF8-3A2E-40E0-A924-2E87CD0C061D}" type="datetime1">
              <a:rPr lang="en-US" smtClean="0"/>
              <a:t>11/4/2018</a:t>
            </a:fld>
            <a:endParaRPr lang="en-US" dirty="0"/>
          </a:p>
        </p:txBody>
      </p:sp>
      <p:sp>
        <p:nvSpPr>
          <p:cNvPr id="6" name="Footer Placeholder 5"/>
          <p:cNvSpPr>
            <a:spLocks noGrp="1"/>
          </p:cNvSpPr>
          <p:nvPr>
            <p:ph type="ftr" sz="quarter" idx="11"/>
          </p:nvPr>
        </p:nvSpPr>
        <p:spPr/>
        <p:txBody>
          <a:bodyPr/>
          <a:lstStyle/>
          <a:p>
            <a:r>
              <a:rPr lang="en-US" dirty="0"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97198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cs-CZ" smtClean="0"/>
              <a:t>Kliknutím lze upravit styl.</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097280" y="2582334"/>
            <a:ext cx="4937760" cy="33782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6217920" y="2582334"/>
            <a:ext cx="4937760" cy="33782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A0F0DE21-FB6A-4A06-B71C-EACC955CF3CA}" type="datetime1">
              <a:rPr lang="en-US" smtClean="0"/>
              <a:t>11/4/2018</a:t>
            </a:fld>
            <a:endParaRPr lang="en-US" dirty="0"/>
          </a:p>
        </p:txBody>
      </p:sp>
      <p:sp>
        <p:nvSpPr>
          <p:cNvPr id="8" name="Footer Placeholder 7"/>
          <p:cNvSpPr>
            <a:spLocks noGrp="1"/>
          </p:cNvSpPr>
          <p:nvPr>
            <p:ph type="ftr" sz="quarter" idx="11"/>
          </p:nvPr>
        </p:nvSpPr>
        <p:spPr/>
        <p:txBody>
          <a:bodyPr/>
          <a:lstStyle/>
          <a:p>
            <a:r>
              <a:rPr lang="en-US" dirty="0" smtClean="0"/>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94847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A4295FD9-5D7E-405E-82BF-71E932B8A1B1}" type="datetime1">
              <a:rPr lang="en-US" smtClean="0"/>
              <a:t>11/4/2018</a:t>
            </a:fld>
            <a:endParaRPr lang="en-US" dirty="0"/>
          </a:p>
        </p:txBody>
      </p:sp>
      <p:sp>
        <p:nvSpPr>
          <p:cNvPr id="4" name="Footer Placeholder 3"/>
          <p:cNvSpPr>
            <a:spLocks noGrp="1"/>
          </p:cNvSpPr>
          <p:nvPr>
            <p:ph type="ftr" sz="quarter" idx="11"/>
          </p:nvPr>
        </p:nvSpPr>
        <p:spPr/>
        <p:txBody>
          <a:bodyPr/>
          <a:lstStyle/>
          <a:p>
            <a:r>
              <a:rPr lang="en-US" dirty="0" smtClean="0"/>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4854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D35ACCC-3B3F-4113-814A-FA3292C96C11}" type="datetime1">
              <a:rPr lang="en-US" smtClean="0"/>
              <a:t>11/4/2018</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dirty="0" smtClean="0"/>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09731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cs-CZ" smtClean="0"/>
              <a:t>Kliknutím lze upravit styl.</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3467683-C497-4E4A-8996-0F1DDF670949}" type="datetime1">
              <a:rPr lang="en-US" smtClean="0"/>
              <a:t>11/4/2018</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r>
              <a:rPr lang="en-US" dirty="0" smtClean="0"/>
              <a:t>
              </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6D22F896-40B5-4ADD-8801-0D06FADFA095}" type="slidenum">
              <a:rPr lang="en-US" smtClean="0"/>
              <a:t>‹#›</a:t>
            </a:fld>
            <a:endParaRPr lang="en-US" dirty="0"/>
          </a:p>
        </p:txBody>
      </p:sp>
    </p:spTree>
    <p:extLst>
      <p:ext uri="{BB962C8B-B14F-4D97-AF65-F5344CB8AC3E}">
        <p14:creationId xmlns:p14="http://schemas.microsoft.com/office/powerpoint/2010/main" val="3412435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dirty="0" smtClean="0"/>
              <a:t>Kliknutím na ikonu přidáte obrázek.</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E5826994-46D3-4892-A27A-2C05AAC3A190}" type="datetime1">
              <a:rPr lang="en-US" smtClean="0"/>
              <a:t>11/4/2018</a:t>
            </a:fld>
            <a:endParaRPr lang="en-US" dirty="0"/>
          </a:p>
        </p:txBody>
      </p:sp>
      <p:sp>
        <p:nvSpPr>
          <p:cNvPr id="6" name="Footer Placeholder 5"/>
          <p:cNvSpPr>
            <a:spLocks noGrp="1"/>
          </p:cNvSpPr>
          <p:nvPr>
            <p:ph type="ftr" sz="quarter" idx="11"/>
          </p:nvPr>
        </p:nvSpPr>
        <p:spPr/>
        <p:txBody>
          <a:bodyPr/>
          <a:lstStyle/>
          <a:p>
            <a:r>
              <a:rPr lang="en-US" dirty="0" smtClean="0"/>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32289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19B235FA-42E2-4F0E-8801-277BF0350786}" type="datetime1">
              <a:rPr lang="en-US" smtClean="0"/>
              <a:t>11/4/2018</a:t>
            </a:fld>
            <a:endParaRPr lang="en-US" dirty="0"/>
          </a:p>
        </p:txBody>
      </p:sp>
      <p:sp>
        <p:nvSpPr>
          <p:cNvPr id="5" name="Footer Placeholder 4"/>
          <p:cNvSpPr>
            <a:spLocks noGrp="1"/>
          </p:cNvSpPr>
          <p:nvPr>
            <p:ph type="ftr" sz="quarter" idx="11"/>
          </p:nvPr>
        </p:nvSpPr>
        <p:spPr/>
        <p:txBody>
          <a:bodyPr/>
          <a:lstStyle/>
          <a:p>
            <a:r>
              <a:rPr lang="en-US" dirty="0"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4217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cs-CZ" smtClean="0"/>
              <a:t>Kliknutím lze upravit styl.</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E1132097-D936-4C4B-97EC-FBB51A9CEB17}" type="datetime1">
              <a:rPr lang="en-US" smtClean="0"/>
              <a:t>11/4/2018</a:t>
            </a:fld>
            <a:endParaRPr lang="en-US" dirty="0"/>
          </a:p>
        </p:txBody>
      </p:sp>
      <p:sp>
        <p:nvSpPr>
          <p:cNvPr id="5" name="Footer Placeholder 4"/>
          <p:cNvSpPr>
            <a:spLocks noGrp="1"/>
          </p:cNvSpPr>
          <p:nvPr>
            <p:ph type="ftr" sz="quarter" idx="11"/>
          </p:nvPr>
        </p:nvSpPr>
        <p:spPr/>
        <p:txBody>
          <a:bodyPr/>
          <a:lstStyle/>
          <a:p>
            <a:r>
              <a:rPr lang="en-US" dirty="0" smtClean="0"/>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012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cs-CZ" smtClean="0"/>
              <a:t>Kliknutím lze upravit styl.</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E57A5D2-8E82-4299-9F23-97D5A1BE262C}" type="datetime1">
              <a:rPr lang="en-US" smtClean="0"/>
              <a:t>11/4/2018</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r>
              <a:rPr lang="en-US" dirty="0" smtClean="0"/>
              <a:t>
              </a:t>
            </a:r>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6D22F896-40B5-4ADD-8801-0D06FADFA09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078433"/>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image" Target="../media/image8.jpg"/><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6.jpg"/><Relationship Id="rId7" Type="http://schemas.openxmlformats.org/officeDocument/2006/relationships/image" Target="../media/image20.jpg"/><Relationship Id="rId2" Type="http://schemas.openxmlformats.org/officeDocument/2006/relationships/image" Target="../media/image15.jpg"/><Relationship Id="rId1" Type="http://schemas.openxmlformats.org/officeDocument/2006/relationships/slideLayout" Target="../slideLayouts/slideLayout2.xml"/><Relationship Id="rId6" Type="http://schemas.openxmlformats.org/officeDocument/2006/relationships/image" Target="../media/image19.jpg"/><Relationship Id="rId5" Type="http://schemas.openxmlformats.org/officeDocument/2006/relationships/image" Target="../media/image18.jpg"/><Relationship Id="rId4" Type="http://schemas.openxmlformats.org/officeDocument/2006/relationships/image" Target="../media/image1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1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5" Type="http://schemas.openxmlformats.org/officeDocument/2006/relationships/image" Target="../media/image39.JPG"/><Relationship Id="rId4" Type="http://schemas.openxmlformats.org/officeDocument/2006/relationships/image" Target="../media/image38.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100051" y="1442435"/>
            <a:ext cx="10709876" cy="2846230"/>
          </a:xfrm>
        </p:spPr>
        <p:txBody>
          <a:bodyPr>
            <a:normAutofit/>
          </a:bodyPr>
          <a:lstStyle/>
          <a:p>
            <a:r>
              <a:rPr lang="cs-CZ" sz="4800" b="1" smtClean="0">
                <a:solidFill>
                  <a:srgbClr val="C00000"/>
                </a:solidFill>
              </a:rPr>
              <a:t>Pedagogika umění</a:t>
            </a:r>
            <a:br>
              <a:rPr lang="cs-CZ" sz="4800" b="1" smtClean="0">
                <a:solidFill>
                  <a:srgbClr val="C00000"/>
                </a:solidFill>
              </a:rPr>
            </a:br>
            <a:r>
              <a:rPr lang="cs-CZ" sz="4800" b="1" smtClean="0">
                <a:solidFill>
                  <a:srgbClr val="C00000"/>
                </a:solidFill>
              </a:rPr>
              <a:t>Kvalita </a:t>
            </a:r>
            <a:r>
              <a:rPr lang="cs-CZ" sz="4800" b="1" dirty="0" smtClean="0">
                <a:solidFill>
                  <a:srgbClr val="C00000"/>
                </a:solidFill>
              </a:rPr>
              <a:t>na základě mezinárodního srovnání </a:t>
            </a:r>
            <a:r>
              <a:rPr lang="cs-CZ" dirty="0"/>
              <a:t/>
            </a:r>
            <a:br>
              <a:rPr lang="cs-CZ" dirty="0"/>
            </a:br>
            <a:endParaRPr lang="cs-CZ" dirty="0"/>
          </a:p>
        </p:txBody>
      </p:sp>
      <p:sp>
        <p:nvSpPr>
          <p:cNvPr id="3" name="Podnadpis 2"/>
          <p:cNvSpPr>
            <a:spLocks noGrp="1"/>
          </p:cNvSpPr>
          <p:nvPr>
            <p:ph type="subTitle" idx="1"/>
          </p:nvPr>
        </p:nvSpPr>
        <p:spPr>
          <a:xfrm>
            <a:off x="1100051" y="4623514"/>
            <a:ext cx="10058400" cy="1068946"/>
          </a:xfrm>
        </p:spPr>
        <p:txBody>
          <a:bodyPr>
            <a:normAutofit/>
          </a:bodyPr>
          <a:lstStyle/>
          <a:p>
            <a:r>
              <a:rPr lang="cs-CZ" dirty="0" smtClean="0">
                <a:solidFill>
                  <a:schemeClr val="tx1"/>
                </a:solidFill>
              </a:rPr>
              <a:t>věra uhl Skřivanová</a:t>
            </a:r>
          </a:p>
          <a:p>
            <a:r>
              <a:rPr lang="cs-CZ" dirty="0" smtClean="0">
                <a:solidFill>
                  <a:schemeClr val="tx1"/>
                </a:solidFill>
              </a:rPr>
              <a:t>Katedra výtvarné kultury FPE ZČU v Plzni</a:t>
            </a:r>
            <a:endParaRPr lang="de-DE" dirty="0" smtClean="0">
              <a:solidFill>
                <a:schemeClr val="tx1"/>
              </a:solidFill>
            </a:endParaRPr>
          </a:p>
          <a:p>
            <a:endParaRPr lang="cs-CZ" dirty="0">
              <a:solidFill>
                <a:schemeClr val="tx1"/>
              </a:solidFill>
            </a:endParaRPr>
          </a:p>
        </p:txBody>
      </p:sp>
    </p:spTree>
    <p:extLst>
      <p:ext uri="{BB962C8B-B14F-4D97-AF65-F5344CB8AC3E}">
        <p14:creationId xmlns:p14="http://schemas.microsoft.com/office/powerpoint/2010/main" val="38445794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alpha val="32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a:solidFill>
                  <a:srgbClr val="C00000"/>
                </a:solidFill>
              </a:rPr>
              <a:t>Členění přednášky</a:t>
            </a:r>
            <a:endParaRPr lang="cs-CZ" sz="4400" dirty="0"/>
          </a:p>
        </p:txBody>
      </p:sp>
      <p:sp>
        <p:nvSpPr>
          <p:cNvPr id="3" name="Zástupný symbol pro obsah 2"/>
          <p:cNvSpPr>
            <a:spLocks noGrp="1"/>
          </p:cNvSpPr>
          <p:nvPr>
            <p:ph idx="1"/>
          </p:nvPr>
        </p:nvSpPr>
        <p:spPr/>
        <p:txBody>
          <a:bodyPr/>
          <a:lstStyle/>
          <a:p>
            <a:endParaRPr lang="cs-CZ" dirty="0" smtClean="0">
              <a:solidFill>
                <a:schemeClr val="tx1"/>
              </a:solidFill>
            </a:endParaRPr>
          </a:p>
          <a:p>
            <a:r>
              <a:rPr lang="cs-CZ" sz="2400" dirty="0" smtClean="0">
                <a:solidFill>
                  <a:schemeClr val="bg1"/>
                </a:solidFill>
                <a:latin typeface="+mj-lt"/>
              </a:rPr>
              <a:t>Východiska</a:t>
            </a:r>
            <a:r>
              <a:rPr lang="cs-CZ" sz="2400" dirty="0">
                <a:solidFill>
                  <a:schemeClr val="bg1"/>
                </a:solidFill>
                <a:latin typeface="+mj-lt"/>
              </a:rPr>
              <a:t>, metodologie a možnosti soudobé srovnávací výtvarné pedagogiky</a:t>
            </a:r>
          </a:p>
          <a:p>
            <a:endParaRPr lang="cs-CZ" sz="2400" dirty="0">
              <a:solidFill>
                <a:schemeClr val="bg1"/>
              </a:solidFill>
              <a:latin typeface="+mj-lt"/>
            </a:endParaRPr>
          </a:p>
          <a:p>
            <a:r>
              <a:rPr lang="cs-CZ" sz="2400" dirty="0">
                <a:solidFill>
                  <a:schemeClr val="bg1"/>
                </a:solidFill>
                <a:latin typeface="+mj-lt"/>
              </a:rPr>
              <a:t>Komparace vzdělávacích plánů a programů evropských zemí</a:t>
            </a:r>
          </a:p>
          <a:p>
            <a:endParaRPr lang="cs-CZ" sz="2400" dirty="0">
              <a:solidFill>
                <a:schemeClr val="bg1"/>
              </a:solidFill>
              <a:latin typeface="+mj-lt"/>
            </a:endParaRPr>
          </a:p>
          <a:p>
            <a:r>
              <a:rPr lang="cs-CZ" sz="2400" dirty="0">
                <a:solidFill>
                  <a:schemeClr val="bg1"/>
                </a:solidFill>
                <a:latin typeface="+mj-lt"/>
              </a:rPr>
              <a:t>Ilustrativní výzkumná sonda - česká gymnaziální praxe v mezinárodním srovnání</a:t>
            </a: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a:t>
            </a:fld>
            <a:endParaRPr lang="en-US" dirty="0"/>
          </a:p>
        </p:txBody>
      </p:sp>
    </p:spTree>
    <p:extLst>
      <p:ext uri="{BB962C8B-B14F-4D97-AF65-F5344CB8AC3E}">
        <p14:creationId xmlns:p14="http://schemas.microsoft.com/office/powerpoint/2010/main" val="265541727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Obrazové ukázky</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3980449"/>
            <a:ext cx="3940935" cy="2877551"/>
          </a:xfrm>
        </p:spPr>
      </p:pic>
      <p:pic>
        <p:nvPicPr>
          <p:cNvPr id="7" name="Obráze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8366" y="4007180"/>
            <a:ext cx="4078311" cy="2859751"/>
          </a:xfrm>
          <a:prstGeom prst="rect">
            <a:avLst/>
          </a:prstGeom>
        </p:spPr>
      </p:pic>
      <p:pic>
        <p:nvPicPr>
          <p:cNvPr id="8" name="Obráze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40934" y="3989314"/>
            <a:ext cx="4197432" cy="2877617"/>
          </a:xfrm>
          <a:prstGeom prst="rect">
            <a:avLst/>
          </a:prstGeom>
        </p:spPr>
      </p:pic>
      <p:pic>
        <p:nvPicPr>
          <p:cNvPr id="11" name="Obráze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1294" y="-36059"/>
            <a:ext cx="2990969" cy="4043238"/>
          </a:xfrm>
          <a:prstGeom prst="rect">
            <a:avLst/>
          </a:prstGeom>
        </p:spPr>
      </p:pic>
      <p:pic>
        <p:nvPicPr>
          <p:cNvPr id="12" name="Obrázek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6200000">
            <a:off x="-460765" y="460766"/>
            <a:ext cx="4007180" cy="3085647"/>
          </a:xfrm>
          <a:prstGeom prst="rect">
            <a:avLst/>
          </a:prstGeom>
        </p:spPr>
      </p:pic>
      <p:pic>
        <p:nvPicPr>
          <p:cNvPr id="13" name="Obrázek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62262" y="-36059"/>
            <a:ext cx="3085645" cy="4077106"/>
          </a:xfrm>
          <a:prstGeom prst="rect">
            <a:avLst/>
          </a:prstGeom>
        </p:spPr>
      </p:pic>
      <p:pic>
        <p:nvPicPr>
          <p:cNvPr id="14" name="Obrázek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6200000">
            <a:off x="2607946" y="477699"/>
            <a:ext cx="4041049" cy="3085647"/>
          </a:xfrm>
          <a:prstGeom prst="rect">
            <a:avLst/>
          </a:prstGeom>
        </p:spPr>
      </p:pic>
      <p:sp>
        <p:nvSpPr>
          <p:cNvPr id="3" name="Zástupný symbol pro číslo snímku 2"/>
          <p:cNvSpPr>
            <a:spLocks noGrp="1"/>
          </p:cNvSpPr>
          <p:nvPr>
            <p:ph type="sldNum" sz="quarter" idx="12"/>
          </p:nvPr>
        </p:nvSpPr>
        <p:spPr/>
        <p:txBody>
          <a:bodyPr/>
          <a:lstStyle/>
          <a:p>
            <a:fld id="{6D22F896-40B5-4ADD-8801-0D06FADFA095}" type="slidenum">
              <a:rPr lang="en-US" smtClean="0"/>
              <a:t>3</a:t>
            </a:fld>
            <a:endParaRPr lang="en-US" dirty="0"/>
          </a:p>
        </p:txBody>
      </p:sp>
    </p:spTree>
    <p:extLst>
      <p:ext uri="{BB962C8B-B14F-4D97-AF65-F5344CB8AC3E}">
        <p14:creationId xmlns:p14="http://schemas.microsoft.com/office/powerpoint/2010/main" val="29844125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Obrazové ukázky</a:t>
            </a:r>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3017043" cy="4022725"/>
          </a:xfrm>
        </p:spPr>
      </p:pic>
      <p:pic>
        <p:nvPicPr>
          <p:cNvPr id="5" name="Obráze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989230"/>
            <a:ext cx="3825025" cy="2868769"/>
          </a:xfrm>
          <a:prstGeom prst="rect">
            <a:avLst/>
          </a:prstGeom>
        </p:spPr>
      </p:pic>
      <p:pic>
        <p:nvPicPr>
          <p:cNvPr id="6" name="Obráze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25026" y="4008547"/>
            <a:ext cx="4407204" cy="2849451"/>
          </a:xfrm>
          <a:prstGeom prst="rect">
            <a:avLst/>
          </a:prstGeom>
        </p:spPr>
      </p:pic>
      <p:pic>
        <p:nvPicPr>
          <p:cNvPr id="7" name="Obráze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17044" y="-26216"/>
            <a:ext cx="3011584" cy="4015445"/>
          </a:xfrm>
          <a:prstGeom prst="rect">
            <a:avLst/>
          </a:prstGeom>
        </p:spPr>
      </p:pic>
      <p:pic>
        <p:nvPicPr>
          <p:cNvPr id="8" name="Obrázek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28628" y="-42366"/>
            <a:ext cx="3035808" cy="4047744"/>
          </a:xfrm>
          <a:prstGeom prst="rect">
            <a:avLst/>
          </a:prstGeom>
        </p:spPr>
      </p:pic>
      <p:pic>
        <p:nvPicPr>
          <p:cNvPr id="9" name="Obrázek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64436" y="-14625"/>
            <a:ext cx="3127564" cy="4037350"/>
          </a:xfrm>
          <a:prstGeom prst="rect">
            <a:avLst/>
          </a:prstGeom>
        </p:spPr>
      </p:pic>
      <p:pic>
        <p:nvPicPr>
          <p:cNvPr id="10" name="Obrázek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32231" y="3975393"/>
            <a:ext cx="3959770" cy="2882606"/>
          </a:xfrm>
          <a:prstGeom prst="rect">
            <a:avLst/>
          </a:prstGeom>
        </p:spPr>
      </p:pic>
      <p:sp>
        <p:nvSpPr>
          <p:cNvPr id="3" name="Zástupný symbol pro číslo snímku 2"/>
          <p:cNvSpPr>
            <a:spLocks noGrp="1"/>
          </p:cNvSpPr>
          <p:nvPr>
            <p:ph type="sldNum" sz="quarter" idx="12"/>
          </p:nvPr>
        </p:nvSpPr>
        <p:spPr/>
        <p:txBody>
          <a:bodyPr/>
          <a:lstStyle/>
          <a:p>
            <a:fld id="{6D22F896-40B5-4ADD-8801-0D06FADFA095}" type="slidenum">
              <a:rPr lang="en-US" smtClean="0"/>
              <a:t>4</a:t>
            </a:fld>
            <a:endParaRPr lang="en-US" dirty="0"/>
          </a:p>
        </p:txBody>
      </p:sp>
    </p:spTree>
    <p:extLst>
      <p:ext uri="{BB962C8B-B14F-4D97-AF65-F5344CB8AC3E}">
        <p14:creationId xmlns:p14="http://schemas.microsoft.com/office/powerpoint/2010/main" val="26478442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74957" y="0"/>
            <a:ext cx="3017043" cy="4022725"/>
          </a:xfrm>
        </p:spPr>
      </p:pic>
      <p:pic>
        <p:nvPicPr>
          <p:cNvPr id="5" name="Obráze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5359" y="4005329"/>
            <a:ext cx="3936642" cy="2852671"/>
          </a:xfrm>
          <a:prstGeom prst="rect">
            <a:avLst/>
          </a:prstGeom>
        </p:spPr>
      </p:pic>
      <p:pic>
        <p:nvPicPr>
          <p:cNvPr id="6" name="Obráze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64923" y="4034307"/>
            <a:ext cx="4490435" cy="2823693"/>
          </a:xfrm>
          <a:prstGeom prst="rect">
            <a:avLst/>
          </a:prstGeom>
        </p:spPr>
      </p:pic>
      <p:pic>
        <p:nvPicPr>
          <p:cNvPr id="7" name="Obrázek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034306"/>
            <a:ext cx="3764924" cy="2823693"/>
          </a:xfrm>
          <a:prstGeom prst="rect">
            <a:avLst/>
          </a:prstGeom>
        </p:spPr>
      </p:pic>
      <p:pic>
        <p:nvPicPr>
          <p:cNvPr id="3" name="Obrázek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6200000">
            <a:off x="5655072" y="502839"/>
            <a:ext cx="4022725" cy="3017043"/>
          </a:xfrm>
          <a:prstGeom prst="rect">
            <a:avLst/>
          </a:prstGeom>
        </p:spPr>
      </p:pic>
      <p:pic>
        <p:nvPicPr>
          <p:cNvPr id="9" name="Obrázek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6200000">
            <a:off x="-504289" y="504288"/>
            <a:ext cx="4034305" cy="3025729"/>
          </a:xfrm>
          <a:prstGeom prst="rect">
            <a:avLst/>
          </a:prstGeom>
        </p:spPr>
      </p:pic>
      <p:pic>
        <p:nvPicPr>
          <p:cNvPr id="10" name="Obrázek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6200000">
            <a:off x="2565006" y="435607"/>
            <a:ext cx="4053629" cy="3132184"/>
          </a:xfrm>
          <a:prstGeom prst="rect">
            <a:avLst/>
          </a:prstGeom>
        </p:spPr>
      </p:pic>
      <p:sp>
        <p:nvSpPr>
          <p:cNvPr id="8" name="Zástupný symbol pro číslo snímku 7"/>
          <p:cNvSpPr>
            <a:spLocks noGrp="1"/>
          </p:cNvSpPr>
          <p:nvPr>
            <p:ph type="sldNum" sz="quarter" idx="12"/>
          </p:nvPr>
        </p:nvSpPr>
        <p:spPr/>
        <p:txBody>
          <a:bodyPr/>
          <a:lstStyle/>
          <a:p>
            <a:fld id="{6D22F896-40B5-4ADD-8801-0D06FADFA095}" type="slidenum">
              <a:rPr lang="en-US" smtClean="0"/>
              <a:t>5</a:t>
            </a:fld>
            <a:endParaRPr lang="en-US" dirty="0"/>
          </a:p>
        </p:txBody>
      </p:sp>
    </p:spTree>
    <p:extLst>
      <p:ext uri="{BB962C8B-B14F-4D97-AF65-F5344CB8AC3E}">
        <p14:creationId xmlns:p14="http://schemas.microsoft.com/office/powerpoint/2010/main" val="10009635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120462" y="325050"/>
            <a:ext cx="10888657" cy="1450757"/>
          </a:xfrm>
        </p:spPr>
        <p:txBody>
          <a:bodyPr>
            <a:normAutofit fontScale="90000"/>
          </a:bodyPr>
          <a:lstStyle/>
          <a:p>
            <a:r>
              <a:rPr lang="cs-CZ" sz="4400" dirty="0" smtClean="0"/>
              <a:t>Srovnávací pedagogika jako výchozí báze mezinárodní výměny, výzkumu i společných dokumentů</a:t>
            </a:r>
            <a:endParaRPr lang="cs-CZ" sz="4400" dirty="0"/>
          </a:p>
        </p:txBody>
      </p:sp>
      <p:sp>
        <p:nvSpPr>
          <p:cNvPr id="3" name="Zástupný symbol pro obsah 2"/>
          <p:cNvSpPr>
            <a:spLocks noGrp="1"/>
          </p:cNvSpPr>
          <p:nvPr>
            <p:ph idx="1"/>
          </p:nvPr>
        </p:nvSpPr>
        <p:spPr>
          <a:xfrm>
            <a:off x="1226069" y="1906073"/>
            <a:ext cx="10058400" cy="4027416"/>
          </a:xfrm>
        </p:spPr>
        <p:txBody>
          <a:bodyPr>
            <a:normAutofit/>
          </a:bodyPr>
          <a:lstStyle/>
          <a:p>
            <a:endParaRPr lang="de-DE" dirty="0" smtClean="0"/>
          </a:p>
          <a:p>
            <a:pPr marL="0" indent="0">
              <a:buNone/>
            </a:pPr>
            <a:r>
              <a:rPr lang="cs-CZ" dirty="0" smtClean="0">
                <a:solidFill>
                  <a:srgbClr val="C00000"/>
                </a:solidFill>
                <a:latin typeface="+mj-lt"/>
              </a:rPr>
              <a:t>V </a:t>
            </a:r>
            <a:r>
              <a:rPr lang="cs-CZ" dirty="0">
                <a:solidFill>
                  <a:srgbClr val="C00000"/>
                </a:solidFill>
                <a:latin typeface="+mj-lt"/>
              </a:rPr>
              <a:t>rámci výtvarné pedagogiky je tomuto tématu věnována </a:t>
            </a:r>
            <a:r>
              <a:rPr lang="cs-CZ" dirty="0" smtClean="0">
                <a:solidFill>
                  <a:srgbClr val="C00000"/>
                </a:solidFill>
                <a:latin typeface="+mj-lt"/>
              </a:rPr>
              <a:t>stále ještě malá </a:t>
            </a:r>
            <a:r>
              <a:rPr lang="cs-CZ" dirty="0">
                <a:solidFill>
                  <a:srgbClr val="C00000"/>
                </a:solidFill>
                <a:latin typeface="+mj-lt"/>
              </a:rPr>
              <a:t>pozornost!</a:t>
            </a:r>
            <a:r>
              <a:rPr lang="de-DE" dirty="0">
                <a:solidFill>
                  <a:srgbClr val="C00000"/>
                </a:solidFill>
                <a:latin typeface="+mj-lt"/>
              </a:rPr>
              <a:t> </a:t>
            </a:r>
            <a:endParaRPr lang="cs-CZ" dirty="0">
              <a:solidFill>
                <a:srgbClr val="C00000"/>
              </a:solidFill>
              <a:latin typeface="+mj-lt"/>
            </a:endParaRPr>
          </a:p>
          <a:p>
            <a:pPr marL="0" indent="0">
              <a:buNone/>
            </a:pPr>
            <a:r>
              <a:rPr lang="cs-CZ" dirty="0" smtClean="0">
                <a:latin typeface="+mj-lt"/>
              </a:rPr>
              <a:t>Historická a srovnávací výtvarná pedagogika na Univerzitě umění v Berlíně v r. 2010 zrušena. Srovnávací studie z oblasti estetické a výtvarné výchovy Maďarska (</a:t>
            </a:r>
            <a:r>
              <a:rPr lang="de-DE" dirty="0" smtClean="0">
                <a:latin typeface="+mj-lt"/>
              </a:rPr>
              <a:t>1992</a:t>
            </a:r>
            <a:r>
              <a:rPr lang="cs-CZ" dirty="0" smtClean="0">
                <a:latin typeface="+mj-lt"/>
              </a:rPr>
              <a:t>), Rakouska (</a:t>
            </a:r>
            <a:r>
              <a:rPr lang="de-DE" dirty="0" smtClean="0">
                <a:latin typeface="+mj-lt"/>
              </a:rPr>
              <a:t>1992</a:t>
            </a:r>
            <a:r>
              <a:rPr lang="cs-CZ" dirty="0" smtClean="0">
                <a:latin typeface="+mj-lt"/>
              </a:rPr>
              <a:t>), Velké Británie </a:t>
            </a:r>
            <a:r>
              <a:rPr lang="cs-CZ" dirty="0">
                <a:latin typeface="+mj-lt"/>
              </a:rPr>
              <a:t>(</a:t>
            </a:r>
            <a:r>
              <a:rPr lang="de-DE" dirty="0" smtClean="0">
                <a:latin typeface="+mj-lt"/>
              </a:rPr>
              <a:t>1992</a:t>
            </a:r>
            <a:r>
              <a:rPr lang="cs-CZ" dirty="0" smtClean="0">
                <a:latin typeface="+mj-lt"/>
              </a:rPr>
              <a:t>)</a:t>
            </a:r>
            <a:r>
              <a:rPr lang="de-DE" dirty="0" smtClean="0">
                <a:latin typeface="+mj-lt"/>
              </a:rPr>
              <a:t> </a:t>
            </a:r>
            <a:r>
              <a:rPr lang="cs-CZ" dirty="0">
                <a:latin typeface="+mj-lt"/>
              </a:rPr>
              <a:t>a </a:t>
            </a:r>
            <a:r>
              <a:rPr lang="cs-CZ" dirty="0" smtClean="0">
                <a:latin typeface="+mj-lt"/>
              </a:rPr>
              <a:t>České republiky </a:t>
            </a:r>
            <a:r>
              <a:rPr lang="cs-CZ" dirty="0">
                <a:latin typeface="+mj-lt"/>
              </a:rPr>
              <a:t>(</a:t>
            </a:r>
            <a:r>
              <a:rPr lang="de-DE" dirty="0" smtClean="0">
                <a:latin typeface="+mj-lt"/>
              </a:rPr>
              <a:t>2004</a:t>
            </a:r>
            <a:r>
              <a:rPr lang="de-DE" dirty="0">
                <a:latin typeface="+mj-lt"/>
              </a:rPr>
              <a:t>)</a:t>
            </a:r>
            <a:r>
              <a:rPr lang="cs-CZ" dirty="0">
                <a:latin typeface="+mj-lt"/>
              </a:rPr>
              <a:t>.</a:t>
            </a:r>
            <a:r>
              <a:rPr lang="de-DE" dirty="0">
                <a:latin typeface="+mj-lt"/>
              </a:rPr>
              <a:t> </a:t>
            </a:r>
          </a:p>
          <a:p>
            <a:pPr marL="0" indent="0">
              <a:buNone/>
            </a:pPr>
            <a:r>
              <a:rPr lang="cs-CZ" dirty="0">
                <a:latin typeface="+mj-lt"/>
              </a:rPr>
              <a:t>V současné době vznikají </a:t>
            </a:r>
            <a:r>
              <a:rPr lang="cs-CZ" dirty="0" smtClean="0">
                <a:latin typeface="+mj-lt"/>
              </a:rPr>
              <a:t>publikace: </a:t>
            </a:r>
          </a:p>
          <a:p>
            <a:pPr marL="0" indent="0">
              <a:buNone/>
            </a:pPr>
            <a:r>
              <a:rPr lang="de-DE" dirty="0" smtClean="0">
                <a:latin typeface="+mj-lt"/>
              </a:rPr>
              <a:t>B</a:t>
            </a:r>
            <a:r>
              <a:rPr lang="de-DE" dirty="0">
                <a:latin typeface="+mj-lt"/>
              </a:rPr>
              <a:t>. Bering, H. Niehoff, P. </a:t>
            </a:r>
            <a:r>
              <a:rPr lang="de-DE" dirty="0" smtClean="0">
                <a:latin typeface="+mj-lt"/>
              </a:rPr>
              <a:t>(</a:t>
            </a:r>
            <a:r>
              <a:rPr lang="cs-CZ" dirty="0" smtClean="0">
                <a:latin typeface="+mj-lt"/>
              </a:rPr>
              <a:t>Eds.</a:t>
            </a:r>
            <a:r>
              <a:rPr lang="de-DE" dirty="0" smtClean="0">
                <a:latin typeface="+mj-lt"/>
              </a:rPr>
              <a:t>)</a:t>
            </a:r>
            <a:r>
              <a:rPr lang="cs-CZ" dirty="0" smtClean="0">
                <a:latin typeface="+mj-lt"/>
              </a:rPr>
              <a:t> </a:t>
            </a:r>
            <a:r>
              <a:rPr lang="de-DE" i="1" dirty="0">
                <a:solidFill>
                  <a:schemeClr val="accent1">
                    <a:lumMod val="75000"/>
                  </a:schemeClr>
                </a:solidFill>
                <a:latin typeface="+mj-lt"/>
              </a:rPr>
              <a:t>Visual Learning. Positionen im internationalen Vergleich</a:t>
            </a:r>
            <a:r>
              <a:rPr lang="de-DE" dirty="0">
                <a:latin typeface="+mj-lt"/>
              </a:rPr>
              <a:t>, </a:t>
            </a:r>
            <a:r>
              <a:rPr lang="de-DE" dirty="0" smtClean="0">
                <a:latin typeface="+mj-lt"/>
              </a:rPr>
              <a:t>2013</a:t>
            </a:r>
            <a:r>
              <a:rPr lang="cs-CZ" dirty="0" smtClean="0">
                <a:latin typeface="+mj-lt"/>
              </a:rPr>
              <a:t>. </a:t>
            </a:r>
          </a:p>
          <a:p>
            <a:pPr marL="0" indent="0">
              <a:buNone/>
            </a:pPr>
            <a:r>
              <a:rPr lang="cs-CZ" dirty="0" smtClean="0">
                <a:latin typeface="+mj-lt"/>
              </a:rPr>
              <a:t>Cílem je popsat různé umělecko-pedagogické pozice, koncepce a kurikulární dokumenty. </a:t>
            </a:r>
            <a:r>
              <a:rPr lang="de-DE" dirty="0" smtClean="0">
                <a:latin typeface="+mj-lt"/>
              </a:rPr>
              <a:t> </a:t>
            </a:r>
            <a:endParaRPr lang="cs-CZ" dirty="0" smtClean="0">
              <a:latin typeface="+mj-lt"/>
            </a:endParaRPr>
          </a:p>
          <a:p>
            <a:pPr marL="0" indent="0">
              <a:buNone/>
            </a:pPr>
            <a:r>
              <a:rPr lang="cs-CZ" dirty="0">
                <a:latin typeface="+mj-lt"/>
              </a:rPr>
              <a:t>Hickman, Richard (</a:t>
            </a:r>
            <a:r>
              <a:rPr lang="cs-CZ" dirty="0" smtClean="0">
                <a:latin typeface="+mj-lt"/>
              </a:rPr>
              <a:t>Ed.)</a:t>
            </a:r>
            <a:r>
              <a:rPr lang="cs-CZ" dirty="0">
                <a:latin typeface="+mj-lt"/>
              </a:rPr>
              <a:t> </a:t>
            </a:r>
            <a:r>
              <a:rPr lang="en-US" i="1" dirty="0" smtClean="0">
                <a:solidFill>
                  <a:schemeClr val="accent1">
                    <a:lumMod val="75000"/>
                  </a:schemeClr>
                </a:solidFill>
                <a:latin typeface="+mj-lt"/>
              </a:rPr>
              <a:t>International Encyclopedia of Art and Design Education</a:t>
            </a:r>
            <a:r>
              <a:rPr lang="cs-CZ" dirty="0" smtClean="0">
                <a:latin typeface="+mj-lt"/>
              </a:rPr>
              <a:t> (v přípravě).</a:t>
            </a:r>
            <a:endParaRPr lang="cs-CZ" dirty="0">
              <a:latin typeface="+mj-lt"/>
            </a:endParaRPr>
          </a:p>
          <a:p>
            <a:pPr marL="0" indent="0">
              <a:buNone/>
            </a:pPr>
            <a:endParaRPr lang="cs-CZ" dirty="0" smtClean="0"/>
          </a:p>
          <a:p>
            <a:pPr marL="0" indent="0">
              <a:buNone/>
            </a:pPr>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6</a:t>
            </a:fld>
            <a:endParaRPr lang="en-US" dirty="0"/>
          </a:p>
        </p:txBody>
      </p:sp>
    </p:spTree>
    <p:extLst>
      <p:ext uri="{BB962C8B-B14F-4D97-AF65-F5344CB8AC3E}">
        <p14:creationId xmlns:p14="http://schemas.microsoft.com/office/powerpoint/2010/main" val="11973025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97280" y="286603"/>
            <a:ext cx="10058400" cy="1450757"/>
          </a:xfrm>
        </p:spPr>
        <p:txBody>
          <a:bodyPr>
            <a:normAutofit/>
          </a:bodyPr>
          <a:lstStyle/>
          <a:p>
            <a:r>
              <a:rPr lang="cs-CZ" sz="4400" dirty="0" smtClean="0"/>
              <a:t>Srovnávací analýza  x  srovnávací pedagogika</a:t>
            </a:r>
            <a:endParaRPr lang="cs-CZ" sz="4400" dirty="0"/>
          </a:p>
        </p:txBody>
      </p:sp>
      <p:sp>
        <p:nvSpPr>
          <p:cNvPr id="3" name="Zástupný symbol pro obsah 2"/>
          <p:cNvSpPr>
            <a:spLocks noGrp="1"/>
          </p:cNvSpPr>
          <p:nvPr>
            <p:ph idx="1"/>
          </p:nvPr>
        </p:nvSpPr>
        <p:spPr/>
        <p:txBody>
          <a:bodyPr>
            <a:normAutofit/>
          </a:bodyPr>
          <a:lstStyle/>
          <a:p>
            <a:endParaRPr lang="cs-CZ" dirty="0" smtClean="0">
              <a:solidFill>
                <a:srgbClr val="C00000"/>
              </a:solidFill>
            </a:endParaRPr>
          </a:p>
          <a:p>
            <a:pPr marL="0" indent="0">
              <a:buNone/>
            </a:pPr>
            <a:r>
              <a:rPr lang="cs-CZ" dirty="0" smtClean="0">
                <a:solidFill>
                  <a:srgbClr val="C00000"/>
                </a:solidFill>
                <a:latin typeface="+mj-lt"/>
              </a:rPr>
              <a:t>Srovnávací </a:t>
            </a:r>
            <a:r>
              <a:rPr lang="cs-CZ" dirty="0">
                <a:solidFill>
                  <a:srgbClr val="C00000"/>
                </a:solidFill>
                <a:latin typeface="+mj-lt"/>
              </a:rPr>
              <a:t>pedagogika je vnímána často jako pouhá metoda srovnání</a:t>
            </a:r>
            <a:r>
              <a:rPr lang="de-DE" dirty="0">
                <a:solidFill>
                  <a:srgbClr val="C00000"/>
                </a:solidFill>
                <a:latin typeface="+mj-lt"/>
              </a:rPr>
              <a:t>!</a:t>
            </a:r>
            <a:r>
              <a:rPr lang="cs-CZ" dirty="0">
                <a:solidFill>
                  <a:srgbClr val="C00000"/>
                </a:solidFill>
                <a:latin typeface="+mj-lt"/>
              </a:rPr>
              <a:t> </a:t>
            </a:r>
            <a:endParaRPr lang="cs-CZ" dirty="0" smtClean="0">
              <a:solidFill>
                <a:srgbClr val="C00000"/>
              </a:solidFill>
              <a:latin typeface="+mj-lt"/>
            </a:endParaRPr>
          </a:p>
          <a:p>
            <a:pPr marL="0" indent="0">
              <a:buNone/>
            </a:pPr>
            <a:r>
              <a:rPr lang="cs-CZ" dirty="0" smtClean="0">
                <a:solidFill>
                  <a:schemeClr val="tx1"/>
                </a:solidFill>
                <a:latin typeface="+mj-lt"/>
              </a:rPr>
              <a:t>Ne </a:t>
            </a:r>
            <a:r>
              <a:rPr lang="cs-CZ" dirty="0">
                <a:solidFill>
                  <a:schemeClr val="tx1"/>
                </a:solidFill>
                <a:latin typeface="+mj-lt"/>
              </a:rPr>
              <a:t>jako vědní disciplína s etablovanými </a:t>
            </a:r>
            <a:r>
              <a:rPr lang="cs-CZ" dirty="0" smtClean="0">
                <a:solidFill>
                  <a:schemeClr val="tx1"/>
                </a:solidFill>
                <a:latin typeface="+mj-lt"/>
              </a:rPr>
              <a:t>postupy a metodologií.</a:t>
            </a:r>
          </a:p>
          <a:p>
            <a:pPr marL="0" indent="0">
              <a:buNone/>
            </a:pPr>
            <a:endParaRPr lang="cs-CZ" dirty="0">
              <a:solidFill>
                <a:schemeClr val="tx1"/>
              </a:solidFill>
              <a:latin typeface="+mj-lt"/>
            </a:endParaRPr>
          </a:p>
          <a:p>
            <a:pPr marL="0" indent="0">
              <a:buNone/>
            </a:pPr>
            <a:r>
              <a:rPr lang="cs-CZ" dirty="0" smtClean="0">
                <a:solidFill>
                  <a:srgbClr val="C00000"/>
                </a:solidFill>
                <a:latin typeface="+mj-lt"/>
              </a:rPr>
              <a:t>Výzkumná metoda</a:t>
            </a:r>
            <a:r>
              <a:rPr lang="cs-CZ" dirty="0" smtClean="0">
                <a:solidFill>
                  <a:schemeClr val="accent1">
                    <a:lumMod val="75000"/>
                  </a:schemeClr>
                </a:solidFill>
                <a:latin typeface="+mj-lt"/>
              </a:rPr>
              <a:t>: </a:t>
            </a:r>
            <a:r>
              <a:rPr lang="cs-CZ" dirty="0" smtClean="0">
                <a:latin typeface="+mj-lt"/>
              </a:rPr>
              <a:t>srovnávací analýza – srovnání systémů a fenoménů</a:t>
            </a:r>
            <a:r>
              <a:rPr lang="cs-CZ" dirty="0" smtClean="0">
                <a:solidFill>
                  <a:schemeClr val="tx1"/>
                </a:solidFill>
                <a:latin typeface="+mj-lt"/>
              </a:rPr>
              <a:t>.</a:t>
            </a:r>
            <a:endParaRPr lang="de-DE" dirty="0">
              <a:solidFill>
                <a:schemeClr val="tx1"/>
              </a:solidFill>
              <a:latin typeface="+mj-lt"/>
            </a:endParaRPr>
          </a:p>
          <a:p>
            <a:pPr marL="0" indent="0">
              <a:buNone/>
            </a:pPr>
            <a:r>
              <a:rPr lang="cs-CZ" dirty="0" smtClean="0">
                <a:solidFill>
                  <a:srgbClr val="C00000"/>
                </a:solidFill>
                <a:latin typeface="+mj-lt"/>
              </a:rPr>
              <a:t>Vědní disciplína </a:t>
            </a:r>
            <a:r>
              <a:rPr lang="cs-CZ" dirty="0" smtClean="0">
                <a:solidFill>
                  <a:schemeClr val="tx1"/>
                </a:solidFill>
                <a:latin typeface="+mj-lt"/>
              </a:rPr>
              <a:t>s etablovanými postupy a metodologií.</a:t>
            </a:r>
            <a:endParaRPr lang="de-DE" dirty="0">
              <a:latin typeface="+mj-lt"/>
            </a:endParaRPr>
          </a:p>
          <a:p>
            <a:pPr marL="0" indent="0">
              <a:buNone/>
            </a:pPr>
            <a:r>
              <a:rPr lang="cs-CZ" dirty="0" smtClean="0">
                <a:latin typeface="+mj-lt"/>
              </a:rPr>
              <a:t>Srovnávací pedagogika je </a:t>
            </a:r>
            <a:r>
              <a:rPr lang="cs-CZ" dirty="0" smtClean="0">
                <a:solidFill>
                  <a:schemeClr val="accent1">
                    <a:lumMod val="75000"/>
                  </a:schemeClr>
                </a:solidFill>
                <a:latin typeface="+mj-lt"/>
              </a:rPr>
              <a:t>založena na teoretických a metodologických přístupech společenských věd</a:t>
            </a:r>
            <a:r>
              <a:rPr lang="cs-CZ" dirty="0" smtClean="0">
                <a:latin typeface="+mj-lt"/>
              </a:rPr>
              <a:t>. Popisuje a analyzuje vzdělávací procesy v rodině, škole a vzdělávání v rámci určité kultury </a:t>
            </a:r>
            <a:r>
              <a:rPr lang="de-DE" dirty="0" smtClean="0">
                <a:solidFill>
                  <a:schemeClr val="accent1">
                    <a:lumMod val="75000"/>
                  </a:schemeClr>
                </a:solidFill>
                <a:latin typeface="+mj-lt"/>
              </a:rPr>
              <a:t> </a:t>
            </a:r>
            <a:r>
              <a:rPr lang="de-DE" dirty="0">
                <a:latin typeface="+mj-lt"/>
              </a:rPr>
              <a:t>(Schaub, Zenke 2000). </a:t>
            </a:r>
            <a:r>
              <a:rPr lang="cs-CZ" dirty="0" smtClean="0">
                <a:solidFill>
                  <a:schemeClr val="accent1">
                    <a:lumMod val="75000"/>
                  </a:schemeClr>
                </a:solidFill>
                <a:latin typeface="+mj-lt"/>
              </a:rPr>
              <a:t>Využívány jsou kvantitativní a kvalitativní metody (Průcha 2012)</a:t>
            </a:r>
            <a:r>
              <a:rPr lang="cs-CZ" dirty="0" smtClean="0">
                <a:latin typeface="+mj-lt"/>
              </a:rPr>
              <a:t>. </a:t>
            </a:r>
            <a:endParaRPr lang="cs-CZ" dirty="0">
              <a:latin typeface="+mj-lt"/>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7</a:t>
            </a:fld>
            <a:endParaRPr lang="en-US" dirty="0"/>
          </a:p>
        </p:txBody>
      </p:sp>
    </p:spTree>
    <p:extLst>
      <p:ext uri="{BB962C8B-B14F-4D97-AF65-F5344CB8AC3E}">
        <p14:creationId xmlns:p14="http://schemas.microsoft.com/office/powerpoint/2010/main" val="19136903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97280" y="286603"/>
            <a:ext cx="10674010" cy="1450757"/>
          </a:xfrm>
        </p:spPr>
        <p:txBody>
          <a:bodyPr>
            <a:normAutofit/>
          </a:bodyPr>
          <a:lstStyle/>
          <a:p>
            <a:r>
              <a:rPr lang="cs-CZ" sz="4400" dirty="0" smtClean="0"/>
              <a:t>Srovnávací pedagogika – multidisciplinární obor</a:t>
            </a:r>
            <a:endParaRPr lang="cs-CZ" sz="4400" dirty="0"/>
          </a:p>
        </p:txBody>
      </p:sp>
      <p:sp>
        <p:nvSpPr>
          <p:cNvPr id="3" name="Zástupný symbol pro obsah 2"/>
          <p:cNvSpPr>
            <a:spLocks noGrp="1"/>
          </p:cNvSpPr>
          <p:nvPr>
            <p:ph idx="1"/>
          </p:nvPr>
        </p:nvSpPr>
        <p:spPr/>
        <p:txBody>
          <a:bodyPr/>
          <a:lstStyle/>
          <a:p>
            <a:endParaRPr lang="cs-CZ" dirty="0" smtClean="0"/>
          </a:p>
          <a:p>
            <a:r>
              <a:rPr lang="cs-CZ" dirty="0" smtClean="0">
                <a:latin typeface="+mj-lt"/>
              </a:rPr>
              <a:t>„Srovnávací </a:t>
            </a:r>
            <a:r>
              <a:rPr lang="cs-CZ" dirty="0">
                <a:latin typeface="+mj-lt"/>
              </a:rPr>
              <a:t>pedagogika v současnosti je chápána jako významný </a:t>
            </a:r>
            <a:r>
              <a:rPr lang="cs-CZ" dirty="0">
                <a:solidFill>
                  <a:schemeClr val="accent1">
                    <a:lumMod val="75000"/>
                  </a:schemeClr>
                </a:solidFill>
                <a:latin typeface="+mj-lt"/>
              </a:rPr>
              <a:t>multidisciplinární obor s rozsáhlým polem, srovnávající vzdělávací systémy a procesy, jejich determinanty a efekty v sociálním kontextu na různých úrovních, včetně úrovně </a:t>
            </a:r>
            <a:r>
              <a:rPr lang="cs-CZ" dirty="0" smtClean="0">
                <a:solidFill>
                  <a:schemeClr val="accent1">
                    <a:lumMod val="75000"/>
                  </a:schemeClr>
                </a:solidFill>
                <a:latin typeface="+mj-lt"/>
              </a:rPr>
              <a:t>globální</a:t>
            </a:r>
            <a:r>
              <a:rPr lang="cs-CZ" dirty="0" smtClean="0">
                <a:latin typeface="+mj-lt"/>
              </a:rPr>
              <a:t>“ (Walterová 2014, s. 664).</a:t>
            </a:r>
            <a:endParaRPr lang="cs-CZ" dirty="0">
              <a:latin typeface="+mj-lt"/>
            </a:endParaRPr>
          </a:p>
          <a:p>
            <a:r>
              <a:rPr lang="cs-CZ" dirty="0" smtClean="0">
                <a:latin typeface="+mj-lt"/>
              </a:rPr>
              <a:t>„Srovnávací </a:t>
            </a:r>
            <a:r>
              <a:rPr lang="cs-CZ" dirty="0">
                <a:latin typeface="+mj-lt"/>
              </a:rPr>
              <a:t>pedagogika má důležitou úlohu v </a:t>
            </a:r>
            <a:r>
              <a:rPr lang="cs-CZ" dirty="0">
                <a:solidFill>
                  <a:schemeClr val="accent1">
                    <a:lumMod val="75000"/>
                  </a:schemeClr>
                </a:solidFill>
                <a:latin typeface="+mj-lt"/>
              </a:rPr>
              <a:t>mezinárodní mobilitě studentů a učitelů</a:t>
            </a:r>
            <a:r>
              <a:rPr lang="cs-CZ" dirty="0">
                <a:latin typeface="+mj-lt"/>
              </a:rPr>
              <a:t>. Její </a:t>
            </a:r>
            <a:r>
              <a:rPr lang="cs-CZ" dirty="0">
                <a:solidFill>
                  <a:schemeClr val="accent1">
                    <a:lumMod val="75000"/>
                  </a:schemeClr>
                </a:solidFill>
                <a:latin typeface="+mj-lt"/>
              </a:rPr>
              <a:t>význam stoupá zvláště v multikulturním prostředí </a:t>
            </a:r>
            <a:r>
              <a:rPr lang="cs-CZ" dirty="0">
                <a:latin typeface="+mj-lt"/>
              </a:rPr>
              <a:t>a v internacionalizovaných vzdělávacích institucích. Srovnávací pedagogika posiluje vnímavost k alternativám, podporuje učení se ze zkušenosti jiných, přináší inspiraci a </a:t>
            </a:r>
            <a:r>
              <a:rPr lang="cs-CZ" dirty="0">
                <a:solidFill>
                  <a:schemeClr val="accent1">
                    <a:lumMod val="75000"/>
                  </a:schemeClr>
                </a:solidFill>
                <a:latin typeface="+mj-lt"/>
              </a:rPr>
              <a:t>kritickou </a:t>
            </a:r>
            <a:r>
              <a:rPr lang="cs-CZ" dirty="0" smtClean="0">
                <a:solidFill>
                  <a:schemeClr val="accent1">
                    <a:lumMod val="75000"/>
                  </a:schemeClr>
                </a:solidFill>
                <a:latin typeface="+mj-lt"/>
              </a:rPr>
              <a:t>reflexi </a:t>
            </a:r>
            <a:r>
              <a:rPr lang="cs-CZ" dirty="0">
                <a:solidFill>
                  <a:schemeClr val="accent1">
                    <a:lumMod val="75000"/>
                  </a:schemeClr>
                </a:solidFill>
                <a:latin typeface="+mj-lt"/>
              </a:rPr>
              <a:t>pedagogické </a:t>
            </a:r>
            <a:r>
              <a:rPr lang="cs-CZ" dirty="0" smtClean="0">
                <a:solidFill>
                  <a:schemeClr val="accent1">
                    <a:lumMod val="75000"/>
                  </a:schemeClr>
                </a:solidFill>
                <a:latin typeface="+mj-lt"/>
              </a:rPr>
              <a:t>praxe</a:t>
            </a:r>
            <a:r>
              <a:rPr lang="cs-CZ" dirty="0" smtClean="0">
                <a:latin typeface="+mj-lt"/>
              </a:rPr>
              <a:t>“ (Walterová 2014, s. 665).</a:t>
            </a:r>
          </a:p>
          <a:p>
            <a:endParaRPr lang="cs-CZ" dirty="0" smtClean="0"/>
          </a:p>
          <a:p>
            <a:endParaRPr lang="cs-CZ" dirty="0"/>
          </a:p>
          <a:p>
            <a:endParaRPr lang="cs-CZ" dirty="0" smtClean="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8</a:t>
            </a:fld>
            <a:endParaRPr lang="en-US" dirty="0"/>
          </a:p>
        </p:txBody>
      </p:sp>
    </p:spTree>
    <p:extLst>
      <p:ext uri="{BB962C8B-B14F-4D97-AF65-F5344CB8AC3E}">
        <p14:creationId xmlns:p14="http://schemas.microsoft.com/office/powerpoint/2010/main" val="267965142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z="4400" dirty="0" smtClean="0"/>
              <a:t>Čtyři stupně srovnání </a:t>
            </a:r>
            <a:r>
              <a:rPr lang="cs-CZ" sz="2000" dirty="0" smtClean="0"/>
              <a:t>dle F. Hilkera (1962 in Adick 2008, s. 145-147)</a:t>
            </a:r>
            <a:endParaRPr lang="cs-CZ" sz="2000" dirty="0"/>
          </a:p>
        </p:txBody>
      </p:sp>
      <p:sp>
        <p:nvSpPr>
          <p:cNvPr id="3" name="Zástupný symbol pro obsah 2"/>
          <p:cNvSpPr>
            <a:spLocks noGrp="1"/>
          </p:cNvSpPr>
          <p:nvPr>
            <p:ph idx="1"/>
          </p:nvPr>
        </p:nvSpPr>
        <p:spPr/>
        <p:txBody>
          <a:bodyPr>
            <a:normAutofit/>
          </a:bodyPr>
          <a:lstStyle/>
          <a:p>
            <a:pPr lvl="0"/>
            <a:endParaRPr lang="cs-CZ" dirty="0" smtClean="0"/>
          </a:p>
          <a:p>
            <a:pPr lvl="0"/>
            <a:r>
              <a:rPr lang="cs-CZ" dirty="0" smtClean="0">
                <a:solidFill>
                  <a:schemeClr val="accent1"/>
                </a:solidFill>
                <a:latin typeface="+mj-lt"/>
              </a:rPr>
              <a:t>Deskripce	</a:t>
            </a:r>
            <a:r>
              <a:rPr lang="cs-CZ" dirty="0" smtClean="0">
                <a:latin typeface="+mj-lt"/>
              </a:rPr>
              <a:t>(popis stavu);</a:t>
            </a:r>
          </a:p>
          <a:p>
            <a:pPr lvl="0"/>
            <a:r>
              <a:rPr lang="cs-CZ" dirty="0" smtClean="0">
                <a:solidFill>
                  <a:schemeClr val="accent1"/>
                </a:solidFill>
                <a:latin typeface="+mj-lt"/>
              </a:rPr>
              <a:t>Interpretace	</a:t>
            </a:r>
            <a:r>
              <a:rPr lang="cs-CZ" dirty="0" smtClean="0">
                <a:latin typeface="+mj-lt"/>
              </a:rPr>
              <a:t>(explikativní - objasňující výklad);</a:t>
            </a:r>
          </a:p>
          <a:p>
            <a:pPr lvl="0"/>
            <a:r>
              <a:rPr lang="cs-CZ" dirty="0" smtClean="0">
                <a:solidFill>
                  <a:schemeClr val="accent1"/>
                </a:solidFill>
                <a:latin typeface="+mj-lt"/>
              </a:rPr>
              <a:t>Juxtapozice</a:t>
            </a:r>
            <a:r>
              <a:rPr lang="cs-CZ" dirty="0">
                <a:latin typeface="+mj-lt"/>
              </a:rPr>
              <a:t>	</a:t>
            </a:r>
            <a:r>
              <a:rPr lang="cs-CZ" dirty="0" smtClean="0">
                <a:latin typeface="+mj-lt"/>
              </a:rPr>
              <a:t>(porovnání „vedle sebe“ zkoumaných </a:t>
            </a:r>
            <a:r>
              <a:rPr lang="cs-CZ" dirty="0">
                <a:latin typeface="+mj-lt"/>
              </a:rPr>
              <a:t>pedagogických fenoménů na základě 	</a:t>
            </a:r>
            <a:r>
              <a:rPr lang="cs-CZ" dirty="0" smtClean="0">
                <a:latin typeface="+mj-lt"/>
              </a:rPr>
              <a:t>		definovaných </a:t>
            </a:r>
            <a:r>
              <a:rPr lang="cs-CZ" dirty="0">
                <a:latin typeface="+mj-lt"/>
              </a:rPr>
              <a:t>kritérií </a:t>
            </a:r>
            <a:r>
              <a:rPr lang="cs-CZ" dirty="0" smtClean="0">
                <a:latin typeface="+mj-lt"/>
              </a:rPr>
              <a:t>– </a:t>
            </a:r>
            <a:r>
              <a:rPr lang="la-Latn" dirty="0" smtClean="0">
                <a:latin typeface="+mj-lt"/>
              </a:rPr>
              <a:t>tertium comparationis</a:t>
            </a:r>
            <a:r>
              <a:rPr lang="cs-CZ" dirty="0" smtClean="0">
                <a:latin typeface="+mj-lt"/>
              </a:rPr>
              <a:t>);</a:t>
            </a:r>
            <a:endParaRPr lang="cs-CZ" dirty="0">
              <a:latin typeface="+mj-lt"/>
            </a:endParaRPr>
          </a:p>
          <a:p>
            <a:pPr lvl="0"/>
            <a:r>
              <a:rPr lang="cs-CZ" dirty="0" smtClean="0">
                <a:solidFill>
                  <a:schemeClr val="accent1"/>
                </a:solidFill>
                <a:latin typeface="+mj-lt"/>
              </a:rPr>
              <a:t>Komparace</a:t>
            </a:r>
            <a:r>
              <a:rPr lang="cs-CZ" dirty="0" smtClean="0">
                <a:latin typeface="+mj-lt"/>
              </a:rPr>
              <a:t> 	(vyšší </a:t>
            </a:r>
            <a:r>
              <a:rPr lang="cs-CZ" dirty="0">
                <a:latin typeface="+mj-lt"/>
              </a:rPr>
              <a:t>stupeň </a:t>
            </a:r>
            <a:r>
              <a:rPr lang="cs-CZ" dirty="0" smtClean="0">
                <a:latin typeface="+mj-lt"/>
              </a:rPr>
              <a:t>srovnání – </a:t>
            </a:r>
            <a:r>
              <a:rPr lang="cs-CZ" dirty="0">
                <a:latin typeface="+mj-lt"/>
              </a:rPr>
              <a:t>hledání nadřazených společných hodnotících kritérií 	</a:t>
            </a:r>
            <a:r>
              <a:rPr lang="cs-CZ" dirty="0" smtClean="0">
                <a:latin typeface="+mj-lt"/>
              </a:rPr>
              <a:t>		pro </a:t>
            </a:r>
            <a:r>
              <a:rPr lang="cs-CZ" dirty="0">
                <a:latin typeface="+mj-lt"/>
              </a:rPr>
              <a:t>různé fenomény a umožňuje tvorbu teoretické </a:t>
            </a:r>
            <a:r>
              <a:rPr lang="cs-CZ" dirty="0" smtClean="0">
                <a:latin typeface="+mj-lt"/>
              </a:rPr>
              <a:t>hypotézy). </a:t>
            </a:r>
          </a:p>
          <a:p>
            <a:pPr lvl="0"/>
            <a:endParaRPr lang="cs-CZ" dirty="0">
              <a:latin typeface="+mj-lt"/>
            </a:endParaRPr>
          </a:p>
          <a:p>
            <a:pPr lvl="0"/>
            <a:endParaRPr lang="cs-CZ" dirty="0">
              <a:latin typeface="+mj-lt"/>
            </a:endParaRPr>
          </a:p>
          <a:p>
            <a:endParaRPr lang="cs-CZ" dirty="0"/>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9</a:t>
            </a:fld>
            <a:endParaRPr lang="en-US" dirty="0"/>
          </a:p>
        </p:txBody>
      </p:sp>
    </p:spTree>
    <p:extLst>
      <p:ext uri="{BB962C8B-B14F-4D97-AF65-F5344CB8AC3E}">
        <p14:creationId xmlns:p14="http://schemas.microsoft.com/office/powerpoint/2010/main" val="17792920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Rámec soudobé srovnávací pedagogiky </a:t>
            </a:r>
            <a:endParaRPr lang="cs-CZ" sz="4400" dirty="0"/>
          </a:p>
        </p:txBody>
      </p:sp>
      <p:sp>
        <p:nvSpPr>
          <p:cNvPr id="3" name="Zástupný symbol pro obsah 2"/>
          <p:cNvSpPr>
            <a:spLocks noGrp="1"/>
          </p:cNvSpPr>
          <p:nvPr>
            <p:ph idx="1"/>
          </p:nvPr>
        </p:nvSpPr>
        <p:spPr/>
        <p:txBody>
          <a:bodyPr>
            <a:normAutofit/>
          </a:bodyPr>
          <a:lstStyle/>
          <a:p>
            <a:endParaRPr lang="cs-CZ" dirty="0" smtClean="0">
              <a:latin typeface="+mj-lt"/>
            </a:endParaRPr>
          </a:p>
          <a:p>
            <a:r>
              <a:rPr lang="cs-CZ" dirty="0" smtClean="0">
                <a:latin typeface="+mj-lt"/>
              </a:rPr>
              <a:t>Německá srovnávací pedagogika začleňuje:</a:t>
            </a:r>
            <a:endParaRPr lang="de-DE" dirty="0" smtClean="0">
              <a:latin typeface="+mj-lt"/>
            </a:endParaRPr>
          </a:p>
          <a:p>
            <a:r>
              <a:rPr lang="de-DE" dirty="0" smtClean="0">
                <a:solidFill>
                  <a:srgbClr val="C00000"/>
                </a:solidFill>
                <a:latin typeface="+mj-lt"/>
              </a:rPr>
              <a:t>- </a:t>
            </a:r>
            <a:r>
              <a:rPr lang="cs-CZ" dirty="0" smtClean="0">
                <a:solidFill>
                  <a:srgbClr val="C00000"/>
                </a:solidFill>
                <a:latin typeface="+mj-lt"/>
              </a:rPr>
              <a:t>komparatistiku </a:t>
            </a:r>
            <a:r>
              <a:rPr lang="de-DE" dirty="0" smtClean="0">
                <a:solidFill>
                  <a:schemeClr val="accent1">
                    <a:lumMod val="75000"/>
                  </a:schemeClr>
                </a:solidFill>
                <a:latin typeface="+mj-lt"/>
              </a:rPr>
              <a:t>(</a:t>
            </a:r>
            <a:r>
              <a:rPr lang="cs-CZ" dirty="0" smtClean="0">
                <a:solidFill>
                  <a:schemeClr val="accent1">
                    <a:lumMod val="75000"/>
                  </a:schemeClr>
                </a:solidFill>
                <a:latin typeface="+mj-lt"/>
              </a:rPr>
              <a:t>analýza a srovnání vzdělávacích systémů</a:t>
            </a:r>
            <a:r>
              <a:rPr lang="de-DE" dirty="0" smtClean="0">
                <a:solidFill>
                  <a:schemeClr val="accent1">
                    <a:lumMod val="75000"/>
                  </a:schemeClr>
                </a:solidFill>
                <a:latin typeface="+mj-lt"/>
              </a:rPr>
              <a:t>)</a:t>
            </a:r>
            <a:r>
              <a:rPr lang="cs-CZ" dirty="0" smtClean="0">
                <a:solidFill>
                  <a:schemeClr val="accent1">
                    <a:lumMod val="75000"/>
                  </a:schemeClr>
                </a:solidFill>
                <a:latin typeface="+mj-lt"/>
              </a:rPr>
              <a:t>;</a:t>
            </a:r>
          </a:p>
          <a:p>
            <a:r>
              <a:rPr lang="cs-CZ" dirty="0" smtClean="0">
                <a:latin typeface="+mj-lt"/>
              </a:rPr>
              <a:t>-</a:t>
            </a:r>
            <a:r>
              <a:rPr lang="de-DE" dirty="0" smtClean="0">
                <a:latin typeface="+mj-lt"/>
              </a:rPr>
              <a:t> </a:t>
            </a:r>
            <a:r>
              <a:rPr lang="cs-CZ" dirty="0" smtClean="0">
                <a:solidFill>
                  <a:srgbClr val="C00000"/>
                </a:solidFill>
                <a:latin typeface="+mj-lt"/>
              </a:rPr>
              <a:t>interkulturní pedagogiku</a:t>
            </a:r>
            <a:r>
              <a:rPr lang="de-DE" dirty="0" smtClean="0">
                <a:solidFill>
                  <a:srgbClr val="C00000"/>
                </a:solidFill>
                <a:latin typeface="+mj-lt"/>
              </a:rPr>
              <a:t> </a:t>
            </a:r>
            <a:r>
              <a:rPr lang="de-DE" dirty="0" smtClean="0">
                <a:solidFill>
                  <a:schemeClr val="accent1">
                    <a:lumMod val="75000"/>
                  </a:schemeClr>
                </a:solidFill>
                <a:latin typeface="+mj-lt"/>
              </a:rPr>
              <a:t>(</a:t>
            </a:r>
            <a:r>
              <a:rPr lang="cs-CZ" dirty="0" smtClean="0">
                <a:solidFill>
                  <a:schemeClr val="accent1">
                    <a:lumMod val="75000"/>
                  </a:schemeClr>
                </a:solidFill>
                <a:latin typeface="+mj-lt"/>
              </a:rPr>
              <a:t>vzdělávací procesy v bilingvních a interkulturních podmínkách</a:t>
            </a:r>
            <a:r>
              <a:rPr lang="de-DE" dirty="0" smtClean="0">
                <a:solidFill>
                  <a:schemeClr val="accent1">
                    <a:lumMod val="75000"/>
                  </a:schemeClr>
                </a:solidFill>
                <a:latin typeface="+mj-lt"/>
              </a:rPr>
              <a:t>)</a:t>
            </a:r>
            <a:r>
              <a:rPr lang="de-DE" dirty="0" smtClean="0">
                <a:latin typeface="+mj-lt"/>
              </a:rPr>
              <a:t>.</a:t>
            </a:r>
            <a:endParaRPr lang="cs-CZ" dirty="0" smtClean="0">
              <a:latin typeface="+mj-lt"/>
            </a:endParaRPr>
          </a:p>
          <a:p>
            <a:endParaRPr lang="cs-CZ" dirty="0" smtClean="0">
              <a:latin typeface="+mj-lt"/>
            </a:endParaRPr>
          </a:p>
          <a:p>
            <a:r>
              <a:rPr lang="de-DE" dirty="0" smtClean="0">
                <a:latin typeface="+mj-lt"/>
              </a:rPr>
              <a:t>Christel </a:t>
            </a:r>
            <a:r>
              <a:rPr lang="de-DE" dirty="0">
                <a:latin typeface="+mj-lt"/>
              </a:rPr>
              <a:t>Adick  (2008) </a:t>
            </a:r>
            <a:r>
              <a:rPr lang="cs-CZ" dirty="0" smtClean="0">
                <a:latin typeface="+mj-lt"/>
              </a:rPr>
              <a:t>vnímá jako legitimní součást srovnávací pedagogiky </a:t>
            </a:r>
            <a:r>
              <a:rPr lang="cs-CZ" dirty="0" smtClean="0">
                <a:solidFill>
                  <a:schemeClr val="accent1">
                    <a:lumMod val="75000"/>
                  </a:schemeClr>
                </a:solidFill>
                <a:latin typeface="+mj-lt"/>
              </a:rPr>
              <a:t>také etnopedagogiku.  </a:t>
            </a:r>
            <a:endParaRPr lang="de-DE" dirty="0">
              <a:solidFill>
                <a:schemeClr val="tx1"/>
              </a:solidFill>
              <a:latin typeface="+mj-lt"/>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10</a:t>
            </a:fld>
            <a:endParaRPr lang="en-US" dirty="0"/>
          </a:p>
        </p:txBody>
      </p:sp>
    </p:spTree>
    <p:extLst>
      <p:ext uri="{BB962C8B-B14F-4D97-AF65-F5344CB8AC3E}">
        <p14:creationId xmlns:p14="http://schemas.microsoft.com/office/powerpoint/2010/main" val="2904419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Rámec soudobé srovnávací pedagogiky </a:t>
            </a:r>
          </a:p>
        </p:txBody>
      </p:sp>
      <p:sp>
        <p:nvSpPr>
          <p:cNvPr id="3" name="Zástupný symbol pro obsah 2"/>
          <p:cNvSpPr>
            <a:spLocks noGrp="1"/>
          </p:cNvSpPr>
          <p:nvPr>
            <p:ph idx="1"/>
          </p:nvPr>
        </p:nvSpPr>
        <p:spPr/>
        <p:txBody>
          <a:bodyPr/>
          <a:lstStyle/>
          <a:p>
            <a:r>
              <a:rPr lang="cs-CZ" dirty="0">
                <a:latin typeface="+mj-lt"/>
              </a:rPr>
              <a:t>Progresivní disciplína integrující  interkulturní pedagogiku.  Hovoříme dnes o multidisciplinárním poli srovnávací pedagogiky. V anglicky mluvících zemích je hovořeno o </a:t>
            </a:r>
            <a:r>
              <a:rPr lang="cs-CZ" dirty="0">
                <a:solidFill>
                  <a:schemeClr val="accent1"/>
                </a:solidFill>
                <a:latin typeface="+mj-lt"/>
              </a:rPr>
              <a:t>rekonceptualizaci pole komparativní a mezinárodní </a:t>
            </a:r>
            <a:r>
              <a:rPr lang="cs-CZ" dirty="0" smtClean="0">
                <a:solidFill>
                  <a:schemeClr val="accent1"/>
                </a:solidFill>
                <a:latin typeface="+mj-lt"/>
              </a:rPr>
              <a:t>edukace</a:t>
            </a:r>
            <a:r>
              <a:rPr lang="cs-CZ" dirty="0">
                <a:solidFill>
                  <a:schemeClr val="accent1"/>
                </a:solidFill>
                <a:latin typeface="+mj-lt"/>
              </a:rPr>
              <a:t> </a:t>
            </a:r>
            <a:r>
              <a:rPr lang="cs-CZ" dirty="0" smtClean="0">
                <a:solidFill>
                  <a:schemeClr val="accent1"/>
                </a:solidFill>
                <a:latin typeface="+mj-lt"/>
              </a:rPr>
              <a:t>i výzkumu.</a:t>
            </a:r>
          </a:p>
          <a:p>
            <a:r>
              <a:rPr lang="cs-CZ" dirty="0" smtClean="0">
                <a:latin typeface="+mj-lt"/>
              </a:rPr>
              <a:t>Akcent </a:t>
            </a:r>
            <a:r>
              <a:rPr lang="cs-CZ" dirty="0">
                <a:latin typeface="+mj-lt"/>
              </a:rPr>
              <a:t>položen na </a:t>
            </a:r>
            <a:r>
              <a:rPr lang="cs-CZ" dirty="0">
                <a:solidFill>
                  <a:schemeClr val="accent1"/>
                </a:solidFill>
                <a:latin typeface="+mj-lt"/>
              </a:rPr>
              <a:t>kulturu a kontext dané země </a:t>
            </a:r>
            <a:r>
              <a:rPr lang="cs-CZ" dirty="0">
                <a:latin typeface="+mj-lt"/>
              </a:rPr>
              <a:t>(Crossley 2012, s. 81-84).</a:t>
            </a:r>
          </a:p>
          <a:p>
            <a:endParaRPr lang="cs-CZ" dirty="0" smtClean="0">
              <a:latin typeface="+mj-lt"/>
            </a:endParaRPr>
          </a:p>
          <a:p>
            <a:r>
              <a:rPr lang="cs-CZ" dirty="0" smtClean="0">
                <a:latin typeface="+mj-lt"/>
              </a:rPr>
              <a:t>Možnou cestou je </a:t>
            </a:r>
            <a:r>
              <a:rPr lang="cs-CZ" dirty="0" smtClean="0">
                <a:solidFill>
                  <a:schemeClr val="accent1"/>
                </a:solidFill>
                <a:latin typeface="+mj-lt"/>
              </a:rPr>
              <a:t>spolupráce </a:t>
            </a:r>
            <a:r>
              <a:rPr lang="cs-CZ" dirty="0">
                <a:solidFill>
                  <a:schemeClr val="accent1"/>
                </a:solidFill>
                <a:latin typeface="+mj-lt"/>
              </a:rPr>
              <a:t>mezinárodních týmů </a:t>
            </a:r>
            <a:r>
              <a:rPr lang="cs-CZ" dirty="0">
                <a:latin typeface="+mj-lt"/>
              </a:rPr>
              <a:t>a využití širokého </a:t>
            </a:r>
            <a:r>
              <a:rPr lang="cs-CZ" dirty="0">
                <a:solidFill>
                  <a:schemeClr val="accent1"/>
                </a:solidFill>
                <a:latin typeface="+mj-lt"/>
              </a:rPr>
              <a:t>metodologického rámce </a:t>
            </a:r>
            <a:r>
              <a:rPr lang="cs-CZ" dirty="0" smtClean="0">
                <a:solidFill>
                  <a:schemeClr val="accent1"/>
                </a:solidFill>
                <a:latin typeface="+mj-lt"/>
              </a:rPr>
              <a:t>srovnávací pedagogiky</a:t>
            </a:r>
            <a:r>
              <a:rPr lang="cs-CZ" dirty="0" smtClean="0">
                <a:latin typeface="+mj-lt"/>
              </a:rPr>
              <a:t>. </a:t>
            </a:r>
            <a:r>
              <a:rPr lang="cs-CZ" dirty="0">
                <a:latin typeface="+mj-lt"/>
              </a:rPr>
              <a:t>V současné době navazují na tyto myšlenky např. Bray, M., Adamson, B., Mason, M. (2012) </a:t>
            </a:r>
            <a:r>
              <a:rPr lang="cs-CZ" dirty="0" smtClean="0">
                <a:latin typeface="+mj-lt"/>
              </a:rPr>
              <a:t>ve </a:t>
            </a:r>
            <a:r>
              <a:rPr lang="cs-CZ" dirty="0">
                <a:latin typeface="+mj-lt"/>
              </a:rPr>
              <a:t>své publikaci „Comparative Education Research. Approaches and Methods”.   </a:t>
            </a: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11</a:t>
            </a:fld>
            <a:endParaRPr lang="en-US" dirty="0"/>
          </a:p>
        </p:txBody>
      </p:sp>
    </p:spTree>
    <p:extLst>
      <p:ext uri="{BB962C8B-B14F-4D97-AF65-F5344CB8AC3E}">
        <p14:creationId xmlns:p14="http://schemas.microsoft.com/office/powerpoint/2010/main" val="42793560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a:t>P</a:t>
            </a:r>
            <a:r>
              <a:rPr lang="cs-CZ" sz="4400" dirty="0" smtClean="0"/>
              <a:t>rof. </a:t>
            </a:r>
            <a:r>
              <a:rPr lang="de-DE" sz="4400" dirty="0" smtClean="0"/>
              <a:t>Merle </a:t>
            </a:r>
            <a:r>
              <a:rPr lang="de-DE" sz="4400" dirty="0"/>
              <a:t>Hummrich, Universität Flensburg </a:t>
            </a:r>
            <a:r>
              <a:rPr lang="de-DE" sz="2200" dirty="0" smtClean="0"/>
              <a:t>(</a:t>
            </a:r>
            <a:r>
              <a:rPr lang="cs-CZ" sz="2200" dirty="0" smtClean="0"/>
              <a:t>korespondence doktorandky I. Hruškové </a:t>
            </a:r>
            <a:r>
              <a:rPr lang="de-DE" sz="2200" dirty="0" smtClean="0"/>
              <a:t>17</a:t>
            </a:r>
            <a:r>
              <a:rPr lang="de-DE" sz="2200" dirty="0"/>
              <a:t>. 1. 2013)</a:t>
            </a:r>
            <a:endParaRPr lang="cs-CZ" sz="2200" dirty="0"/>
          </a:p>
        </p:txBody>
      </p:sp>
      <p:sp>
        <p:nvSpPr>
          <p:cNvPr id="3" name="Zástupný symbol pro obsah 2"/>
          <p:cNvSpPr>
            <a:spLocks noGrp="1"/>
          </p:cNvSpPr>
          <p:nvPr>
            <p:ph idx="1"/>
          </p:nvPr>
        </p:nvSpPr>
        <p:spPr/>
        <p:txBody>
          <a:bodyPr/>
          <a:lstStyle/>
          <a:p>
            <a:pPr lvl="0"/>
            <a:endParaRPr lang="cs-CZ" b="1" i="1" dirty="0" smtClean="0"/>
          </a:p>
          <a:p>
            <a:pPr lvl="0"/>
            <a:r>
              <a:rPr lang="cs-CZ" dirty="0" smtClean="0">
                <a:solidFill>
                  <a:schemeClr val="accent1">
                    <a:lumMod val="75000"/>
                  </a:schemeClr>
                </a:solidFill>
                <a:latin typeface="+mj-lt"/>
              </a:rPr>
              <a:t>Která témata jsou dnes v Německu v oblasti srovnávací pedagogiky zvlášť aktuální</a:t>
            </a:r>
            <a:r>
              <a:rPr lang="de-DE" dirty="0" smtClean="0">
                <a:solidFill>
                  <a:schemeClr val="accent1">
                    <a:lumMod val="75000"/>
                  </a:schemeClr>
                </a:solidFill>
                <a:latin typeface="+mj-lt"/>
              </a:rPr>
              <a:t>?</a:t>
            </a:r>
            <a:endParaRPr lang="cs-CZ" dirty="0">
              <a:solidFill>
                <a:schemeClr val="accent1">
                  <a:lumMod val="75000"/>
                </a:schemeClr>
              </a:solidFill>
              <a:latin typeface="+mj-lt"/>
            </a:endParaRPr>
          </a:p>
          <a:p>
            <a:pPr lvl="0"/>
            <a:r>
              <a:rPr lang="de-DE" dirty="0" smtClean="0">
                <a:latin typeface="+mj-lt"/>
              </a:rPr>
              <a:t>„…</a:t>
            </a:r>
            <a:r>
              <a:rPr lang="cs-CZ" dirty="0" smtClean="0">
                <a:latin typeface="+mj-lt"/>
              </a:rPr>
              <a:t>v současné době jsou to otázky po </a:t>
            </a:r>
            <a:r>
              <a:rPr lang="cs-CZ" dirty="0" smtClean="0">
                <a:solidFill>
                  <a:srgbClr val="C00000"/>
                </a:solidFill>
                <a:latin typeface="+mj-lt"/>
              </a:rPr>
              <a:t>metodologii kulturního srovnání</a:t>
            </a:r>
            <a:r>
              <a:rPr lang="cs-CZ" dirty="0" smtClean="0">
                <a:latin typeface="+mj-lt"/>
              </a:rPr>
              <a:t>. Jakým způsobem lze srovnávat kultury, aniž bychom je příliš zvěcnili či esencializovali</a:t>
            </a:r>
            <a:r>
              <a:rPr lang="de-DE" dirty="0" smtClean="0">
                <a:latin typeface="+mj-lt"/>
              </a:rPr>
              <a:t>, </a:t>
            </a:r>
            <a:r>
              <a:rPr lang="cs-CZ" dirty="0" smtClean="0">
                <a:latin typeface="+mj-lt"/>
              </a:rPr>
              <a:t>případně s pojmem kultura zacházeli příliš libovolně.</a:t>
            </a:r>
            <a:r>
              <a:rPr lang="de-DE" dirty="0" smtClean="0">
                <a:latin typeface="+mj-lt"/>
              </a:rPr>
              <a:t>“</a:t>
            </a:r>
            <a:endParaRPr lang="cs-CZ" dirty="0">
              <a:latin typeface="+mj-lt"/>
            </a:endParaRPr>
          </a:p>
          <a:p>
            <a:r>
              <a:rPr lang="cs-CZ" dirty="0" smtClean="0">
                <a:solidFill>
                  <a:schemeClr val="accent1">
                    <a:lumMod val="75000"/>
                  </a:schemeClr>
                </a:solidFill>
                <a:latin typeface="+mj-lt"/>
              </a:rPr>
              <a:t>Srovnávací pedagogika je dynamická disciplína, která objevuje své možnosti, instrumenty a hranice</a:t>
            </a:r>
            <a:r>
              <a:rPr lang="de-DE" dirty="0" smtClean="0">
                <a:solidFill>
                  <a:schemeClr val="accent1">
                    <a:lumMod val="75000"/>
                  </a:schemeClr>
                </a:solidFill>
                <a:latin typeface="+mj-lt"/>
              </a:rPr>
              <a:t>. </a:t>
            </a:r>
          </a:p>
          <a:p>
            <a:r>
              <a:rPr lang="cs-CZ" dirty="0" smtClean="0">
                <a:solidFill>
                  <a:srgbClr val="C00000"/>
                </a:solidFill>
                <a:latin typeface="+mj-lt"/>
              </a:rPr>
              <a:t>Je možné tuto disciplínu v rámci výtvarné pedagogiky opomíjet?</a:t>
            </a:r>
          </a:p>
          <a:p>
            <a:r>
              <a:rPr lang="cs-CZ" dirty="0" smtClean="0">
                <a:solidFill>
                  <a:srgbClr val="C00000"/>
                </a:solidFill>
                <a:latin typeface="+mj-lt"/>
              </a:rPr>
              <a:t>Chybí nástroje srovnání vzdělávacích obsahů. </a:t>
            </a:r>
          </a:p>
          <a:p>
            <a:endParaRPr lang="de-DE"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12</a:t>
            </a:fld>
            <a:endParaRPr lang="en-US" dirty="0"/>
          </a:p>
        </p:txBody>
      </p:sp>
    </p:spTree>
    <p:extLst>
      <p:ext uri="{BB962C8B-B14F-4D97-AF65-F5344CB8AC3E}">
        <p14:creationId xmlns:p14="http://schemas.microsoft.com/office/powerpoint/2010/main" val="28672723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a:t/>
            </a:r>
            <a:br>
              <a:rPr lang="cs-CZ" dirty="0"/>
            </a:br>
            <a:r>
              <a:rPr lang="cs-CZ" dirty="0" smtClean="0"/>
              <a:t>Funkční b</a:t>
            </a:r>
            <a:r>
              <a:rPr lang="cs-CZ" sz="4400" dirty="0" smtClean="0"/>
              <a:t>áze </a:t>
            </a:r>
            <a:r>
              <a:rPr lang="cs-CZ" sz="4400" dirty="0"/>
              <a:t>mezinárodní spolupráce</a:t>
            </a:r>
          </a:p>
        </p:txBody>
      </p:sp>
      <p:sp>
        <p:nvSpPr>
          <p:cNvPr id="3" name="Zástupný symbol pro obsah 2"/>
          <p:cNvSpPr>
            <a:spLocks noGrp="1"/>
          </p:cNvSpPr>
          <p:nvPr>
            <p:ph idx="1"/>
          </p:nvPr>
        </p:nvSpPr>
        <p:spPr/>
        <p:txBody>
          <a:bodyPr>
            <a:normAutofit/>
          </a:bodyPr>
          <a:lstStyle/>
          <a:p>
            <a:endParaRPr lang="cs-CZ" dirty="0" smtClean="0"/>
          </a:p>
          <a:p>
            <a:r>
              <a:rPr lang="cs-CZ" dirty="0" smtClean="0">
                <a:latin typeface="+mj-lt"/>
              </a:rPr>
              <a:t>Předpokladem </a:t>
            </a:r>
            <a:r>
              <a:rPr lang="cs-CZ" dirty="0">
                <a:latin typeface="+mj-lt"/>
              </a:rPr>
              <a:t>přeshraniční spolupráce je </a:t>
            </a:r>
            <a:r>
              <a:rPr lang="cs-CZ" dirty="0">
                <a:solidFill>
                  <a:schemeClr val="accent1"/>
                </a:solidFill>
                <a:latin typeface="+mj-lt"/>
              </a:rPr>
              <a:t>porozumění</a:t>
            </a:r>
            <a:r>
              <a:rPr lang="cs-CZ" dirty="0">
                <a:latin typeface="+mj-lt"/>
              </a:rPr>
              <a:t> – </a:t>
            </a:r>
            <a:r>
              <a:rPr lang="cs-CZ" dirty="0" smtClean="0">
                <a:solidFill>
                  <a:srgbClr val="C00000"/>
                </a:solidFill>
                <a:latin typeface="+mj-lt"/>
              </a:rPr>
              <a:t>funkční </a:t>
            </a:r>
            <a:r>
              <a:rPr lang="cs-CZ" dirty="0">
                <a:solidFill>
                  <a:srgbClr val="C00000"/>
                </a:solidFill>
                <a:latin typeface="+mj-lt"/>
              </a:rPr>
              <a:t>báze </a:t>
            </a:r>
            <a:r>
              <a:rPr lang="cs-CZ" dirty="0">
                <a:latin typeface="+mj-lt"/>
              </a:rPr>
              <a:t>kooperace. </a:t>
            </a:r>
            <a:endParaRPr lang="cs-CZ" dirty="0" smtClean="0">
              <a:latin typeface="+mj-lt"/>
            </a:endParaRPr>
          </a:p>
          <a:p>
            <a:r>
              <a:rPr lang="cs-CZ" dirty="0" smtClean="0">
                <a:latin typeface="+mj-lt"/>
              </a:rPr>
              <a:t>Mezinárodní spolupráce předpokládá znalost </a:t>
            </a:r>
            <a:r>
              <a:rPr lang="cs-CZ" dirty="0">
                <a:latin typeface="+mj-lt"/>
              </a:rPr>
              <a:t>oborového kontextu </a:t>
            </a:r>
            <a:r>
              <a:rPr lang="cs-CZ" dirty="0" smtClean="0">
                <a:latin typeface="+mj-lt"/>
              </a:rPr>
              <a:t>daných </a:t>
            </a:r>
            <a:r>
              <a:rPr lang="cs-CZ" dirty="0">
                <a:latin typeface="+mj-lt"/>
              </a:rPr>
              <a:t>zemí (</a:t>
            </a:r>
            <a:r>
              <a:rPr lang="cs-CZ" dirty="0" smtClean="0">
                <a:solidFill>
                  <a:schemeClr val="accent1"/>
                </a:solidFill>
                <a:latin typeface="+mj-lt"/>
              </a:rPr>
              <a:t>školských </a:t>
            </a:r>
            <a:r>
              <a:rPr lang="cs-CZ" dirty="0">
                <a:solidFill>
                  <a:schemeClr val="accent1"/>
                </a:solidFill>
                <a:latin typeface="+mj-lt"/>
              </a:rPr>
              <a:t>systémů, kurikula, oborové teorie, </a:t>
            </a:r>
            <a:r>
              <a:rPr lang="cs-CZ" dirty="0" smtClean="0">
                <a:solidFill>
                  <a:schemeClr val="accent1"/>
                </a:solidFill>
                <a:latin typeface="+mj-lt"/>
              </a:rPr>
              <a:t>oborového diskurzu, pojmosloví </a:t>
            </a:r>
            <a:r>
              <a:rPr lang="cs-CZ" dirty="0">
                <a:solidFill>
                  <a:schemeClr val="accent1"/>
                </a:solidFill>
                <a:latin typeface="+mj-lt"/>
              </a:rPr>
              <a:t>a oborového myšlení, </a:t>
            </a:r>
            <a:r>
              <a:rPr lang="cs-CZ" dirty="0" smtClean="0">
                <a:solidFill>
                  <a:schemeClr val="accent1"/>
                </a:solidFill>
                <a:latin typeface="+mj-lt"/>
              </a:rPr>
              <a:t>stejně jako je předpokladem volba ekvivalentních kategorií </a:t>
            </a:r>
            <a:r>
              <a:rPr lang="cs-CZ" dirty="0">
                <a:solidFill>
                  <a:schemeClr val="accent1"/>
                </a:solidFill>
                <a:latin typeface="+mj-lt"/>
              </a:rPr>
              <a:t>srovnání </a:t>
            </a:r>
            <a:r>
              <a:rPr lang="cs-CZ" dirty="0" smtClean="0">
                <a:solidFill>
                  <a:schemeClr val="accent1"/>
                </a:solidFill>
                <a:latin typeface="+mj-lt"/>
              </a:rPr>
              <a:t>a nalezení instrumentů komparace, tvorba slovníku</a:t>
            </a:r>
            <a:r>
              <a:rPr lang="cs-CZ" dirty="0" smtClean="0">
                <a:latin typeface="+mj-lt"/>
              </a:rPr>
              <a:t>).</a:t>
            </a:r>
          </a:p>
          <a:p>
            <a:r>
              <a:rPr lang="cs-CZ" dirty="0" smtClean="0">
                <a:latin typeface="+mj-lt"/>
              </a:rPr>
              <a:t>Realizovaná srovnání </a:t>
            </a:r>
            <a:r>
              <a:rPr lang="cs-CZ" dirty="0" smtClean="0">
                <a:solidFill>
                  <a:schemeClr val="accent1"/>
                </a:solidFill>
                <a:latin typeface="+mj-lt"/>
              </a:rPr>
              <a:t>zůstávají často </a:t>
            </a:r>
            <a:r>
              <a:rPr lang="cs-CZ" dirty="0">
                <a:solidFill>
                  <a:schemeClr val="accent1"/>
                </a:solidFill>
                <a:latin typeface="+mj-lt"/>
              </a:rPr>
              <a:t>u deskripce, intepretace </a:t>
            </a:r>
            <a:r>
              <a:rPr lang="cs-CZ" dirty="0" smtClean="0">
                <a:solidFill>
                  <a:schemeClr val="accent1"/>
                </a:solidFill>
                <a:latin typeface="+mj-lt"/>
              </a:rPr>
              <a:t>či juxtapozice</a:t>
            </a:r>
            <a:r>
              <a:rPr lang="cs-CZ" dirty="0">
                <a:solidFill>
                  <a:schemeClr val="accent1"/>
                </a:solidFill>
                <a:latin typeface="+mj-lt"/>
              </a:rPr>
              <a:t>. </a:t>
            </a:r>
            <a:r>
              <a:rPr lang="cs-CZ" dirty="0">
                <a:latin typeface="+mj-lt"/>
              </a:rPr>
              <a:t>Nejedná se </a:t>
            </a:r>
            <a:r>
              <a:rPr lang="cs-CZ" dirty="0" smtClean="0">
                <a:latin typeface="+mj-lt"/>
              </a:rPr>
              <a:t>tedy o </a:t>
            </a:r>
            <a:r>
              <a:rPr lang="cs-CZ" dirty="0">
                <a:latin typeface="+mj-lt"/>
              </a:rPr>
              <a:t>skutečnou komparaci. </a:t>
            </a:r>
            <a:endParaRPr lang="cs-CZ" dirty="0" smtClean="0">
              <a:latin typeface="+mj-lt"/>
            </a:endParaRPr>
          </a:p>
          <a:p>
            <a:endParaRPr lang="cs-CZ" dirty="0"/>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13</a:t>
            </a:fld>
            <a:endParaRPr lang="en-US" dirty="0"/>
          </a:p>
        </p:txBody>
      </p:sp>
    </p:spTree>
    <p:extLst>
      <p:ext uri="{BB962C8B-B14F-4D97-AF65-F5344CB8AC3E}">
        <p14:creationId xmlns:p14="http://schemas.microsoft.com/office/powerpoint/2010/main" val="34214381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91673" y="286603"/>
            <a:ext cx="10164007" cy="1450757"/>
          </a:xfrm>
        </p:spPr>
        <p:txBody>
          <a:bodyPr>
            <a:normAutofit/>
          </a:bodyPr>
          <a:lstStyle/>
          <a:p>
            <a:r>
              <a:rPr lang="cs-CZ" sz="4400" dirty="0" smtClean="0"/>
              <a:t> Komparace empirické reality</a:t>
            </a:r>
            <a:endParaRPr lang="cs-CZ" sz="4400" dirty="0"/>
          </a:p>
        </p:txBody>
      </p:sp>
      <p:sp>
        <p:nvSpPr>
          <p:cNvPr id="3" name="Zástupný symbol pro obsah 2"/>
          <p:cNvSpPr>
            <a:spLocks noGrp="1"/>
          </p:cNvSpPr>
          <p:nvPr>
            <p:ph idx="1"/>
          </p:nvPr>
        </p:nvSpPr>
        <p:spPr/>
        <p:txBody>
          <a:bodyPr/>
          <a:lstStyle/>
          <a:p>
            <a:endParaRPr lang="cs-CZ" dirty="0" smtClean="0"/>
          </a:p>
          <a:p>
            <a:r>
              <a:rPr lang="cs-CZ" dirty="0" smtClean="0"/>
              <a:t> </a:t>
            </a:r>
            <a:endParaRPr lang="cs-CZ" dirty="0"/>
          </a:p>
          <a:p>
            <a:endParaRPr lang="cs-CZ" dirty="0"/>
          </a:p>
          <a:p>
            <a:endParaRPr lang="cs-CZ"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7729" y="-1"/>
            <a:ext cx="4324271" cy="6349285"/>
          </a:xfrm>
          <a:prstGeom prst="rect">
            <a:avLst/>
          </a:prstGeom>
        </p:spPr>
      </p:pic>
      <p:sp>
        <p:nvSpPr>
          <p:cNvPr id="5" name="Zástupný symbol pro číslo snímku 4"/>
          <p:cNvSpPr>
            <a:spLocks noGrp="1"/>
          </p:cNvSpPr>
          <p:nvPr>
            <p:ph type="sldNum" sz="quarter" idx="12"/>
          </p:nvPr>
        </p:nvSpPr>
        <p:spPr/>
        <p:txBody>
          <a:bodyPr/>
          <a:lstStyle/>
          <a:p>
            <a:fld id="{6D22F896-40B5-4ADD-8801-0D06FADFA095}" type="slidenum">
              <a:rPr lang="en-US" smtClean="0"/>
              <a:t>14</a:t>
            </a:fld>
            <a:endParaRPr lang="en-US" dirty="0"/>
          </a:p>
        </p:txBody>
      </p:sp>
    </p:spTree>
    <p:extLst>
      <p:ext uri="{BB962C8B-B14F-4D97-AF65-F5344CB8AC3E}">
        <p14:creationId xmlns:p14="http://schemas.microsoft.com/office/powerpoint/2010/main" val="11772729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Kvalifikační práce z oblasti srovnávací didaktiky a interkulturního vzdělávání</a:t>
            </a:r>
            <a:endParaRPr lang="cs-CZ" sz="4400" dirty="0"/>
          </a:p>
        </p:txBody>
      </p:sp>
      <p:sp>
        <p:nvSpPr>
          <p:cNvPr id="3" name="Zástupný symbol pro obsah 2"/>
          <p:cNvSpPr>
            <a:spLocks noGrp="1"/>
          </p:cNvSpPr>
          <p:nvPr>
            <p:ph idx="1"/>
          </p:nvPr>
        </p:nvSpPr>
        <p:spPr/>
        <p:txBody>
          <a:bodyPr>
            <a:normAutofit/>
          </a:bodyPr>
          <a:lstStyle/>
          <a:p>
            <a:endParaRPr lang="cs-CZ" dirty="0" smtClean="0"/>
          </a:p>
          <a:p>
            <a:r>
              <a:rPr lang="cs-CZ" dirty="0">
                <a:latin typeface="+mj-lt"/>
              </a:rPr>
              <a:t>SOLODOVICHENKO </a:t>
            </a:r>
            <a:r>
              <a:rPr lang="cs-CZ" dirty="0" smtClean="0">
                <a:latin typeface="+mj-lt"/>
              </a:rPr>
              <a:t>Lyubov – </a:t>
            </a:r>
            <a:r>
              <a:rPr lang="cs-CZ" dirty="0" smtClean="0">
                <a:solidFill>
                  <a:schemeClr val="accent1"/>
                </a:solidFill>
                <a:latin typeface="+mj-lt"/>
              </a:rPr>
              <a:t>Kazašský</a:t>
            </a:r>
            <a:r>
              <a:rPr lang="cs-CZ" dirty="0" smtClean="0">
                <a:latin typeface="+mj-lt"/>
              </a:rPr>
              <a:t> </a:t>
            </a:r>
            <a:r>
              <a:rPr lang="cs-CZ" dirty="0">
                <a:latin typeface="+mj-lt"/>
              </a:rPr>
              <a:t>ornament v české škole. Etnodidaktika výtvarné </a:t>
            </a:r>
            <a:r>
              <a:rPr lang="cs-CZ" dirty="0" smtClean="0">
                <a:latin typeface="+mj-lt"/>
              </a:rPr>
              <a:t>výchovy</a:t>
            </a:r>
          </a:p>
          <a:p>
            <a:r>
              <a:rPr lang="cs-CZ" dirty="0" smtClean="0">
                <a:latin typeface="+mj-lt"/>
              </a:rPr>
              <a:t>VÁVROVÁ Petra – Srovnání </a:t>
            </a:r>
            <a:r>
              <a:rPr lang="cs-CZ" dirty="0">
                <a:latin typeface="+mj-lt"/>
              </a:rPr>
              <a:t>českého a </a:t>
            </a:r>
            <a:r>
              <a:rPr lang="cs-CZ" dirty="0">
                <a:solidFill>
                  <a:schemeClr val="accent1"/>
                </a:solidFill>
                <a:latin typeface="+mj-lt"/>
              </a:rPr>
              <a:t>švýcarského</a:t>
            </a:r>
            <a:r>
              <a:rPr lang="cs-CZ" dirty="0">
                <a:latin typeface="+mj-lt"/>
              </a:rPr>
              <a:t> programu uměleckého </a:t>
            </a:r>
            <a:r>
              <a:rPr lang="cs-CZ" dirty="0" smtClean="0">
                <a:latin typeface="+mj-lt"/>
              </a:rPr>
              <a:t>vzdělávání</a:t>
            </a:r>
          </a:p>
          <a:p>
            <a:r>
              <a:rPr lang="cs-CZ" dirty="0" smtClean="0">
                <a:latin typeface="+mj-lt"/>
              </a:rPr>
              <a:t>TREJBALOVÁ Antonie – </a:t>
            </a:r>
            <a:r>
              <a:rPr lang="cs-CZ" dirty="0">
                <a:latin typeface="+mj-lt"/>
              </a:rPr>
              <a:t>Výtvarná výchova v </a:t>
            </a:r>
            <a:r>
              <a:rPr lang="cs-CZ" dirty="0">
                <a:solidFill>
                  <a:schemeClr val="accent1"/>
                </a:solidFill>
                <a:latin typeface="+mj-lt"/>
              </a:rPr>
              <a:t>japonské</a:t>
            </a:r>
            <a:r>
              <a:rPr lang="cs-CZ" dirty="0">
                <a:latin typeface="+mj-lt"/>
              </a:rPr>
              <a:t> zahraniční </a:t>
            </a:r>
            <a:r>
              <a:rPr lang="cs-CZ" dirty="0" smtClean="0">
                <a:latin typeface="+mj-lt"/>
              </a:rPr>
              <a:t>škole</a:t>
            </a:r>
          </a:p>
          <a:p>
            <a:endParaRPr lang="cs-CZ" dirty="0" smtClean="0">
              <a:latin typeface="+mj-lt"/>
            </a:endParaRPr>
          </a:p>
          <a:p>
            <a:r>
              <a:rPr lang="cs-CZ" dirty="0">
                <a:latin typeface="+mj-lt"/>
              </a:rPr>
              <a:t>VOLFOVÁ Radka </a:t>
            </a:r>
            <a:r>
              <a:rPr lang="cs-CZ" dirty="0" smtClean="0">
                <a:latin typeface="+mj-lt"/>
              </a:rPr>
              <a:t>– </a:t>
            </a:r>
            <a:r>
              <a:rPr lang="cs-CZ" dirty="0">
                <a:latin typeface="+mj-lt"/>
              </a:rPr>
              <a:t>Výtvarná výchova v </a:t>
            </a:r>
            <a:r>
              <a:rPr lang="cs-CZ" dirty="0">
                <a:solidFill>
                  <a:schemeClr val="accent1"/>
                </a:solidFill>
                <a:latin typeface="+mj-lt"/>
              </a:rPr>
              <a:t>bavorských</a:t>
            </a:r>
            <a:r>
              <a:rPr lang="cs-CZ" dirty="0">
                <a:latin typeface="+mj-lt"/>
              </a:rPr>
              <a:t> mateřských školách</a:t>
            </a:r>
            <a:endParaRPr lang="cs-CZ" dirty="0" smtClean="0">
              <a:latin typeface="+mj-lt"/>
            </a:endParaRPr>
          </a:p>
          <a:p>
            <a:r>
              <a:rPr lang="cs-CZ" dirty="0" smtClean="0">
                <a:latin typeface="+mj-lt"/>
              </a:rPr>
              <a:t>NOVOTNÁ Zuzana –  Výtvarná výchova jako prostor pro </a:t>
            </a:r>
            <a:r>
              <a:rPr lang="cs-CZ" dirty="0" smtClean="0">
                <a:solidFill>
                  <a:schemeClr val="accent1"/>
                </a:solidFill>
                <a:latin typeface="+mj-lt"/>
              </a:rPr>
              <a:t>interkulturní vzdělávání</a:t>
            </a:r>
            <a:endParaRPr lang="cs-CZ" dirty="0">
              <a:solidFill>
                <a:schemeClr val="accent1"/>
              </a:solidFill>
              <a:latin typeface="+mj-lt"/>
            </a:endParaRPr>
          </a:p>
          <a:p>
            <a:r>
              <a:rPr lang="cs-CZ" dirty="0" smtClean="0">
                <a:latin typeface="+mj-lt"/>
              </a:rPr>
              <a:t>HAJŠMANOVÁ Zdeňka – Možnosti </a:t>
            </a:r>
            <a:r>
              <a:rPr lang="cs-CZ" dirty="0">
                <a:latin typeface="+mj-lt"/>
              </a:rPr>
              <a:t>výtvarné výchovy zprostředkovat </a:t>
            </a:r>
            <a:r>
              <a:rPr lang="cs-CZ" dirty="0">
                <a:solidFill>
                  <a:schemeClr val="accent1"/>
                </a:solidFill>
                <a:latin typeface="+mj-lt"/>
              </a:rPr>
              <a:t>kulturní tradici</a:t>
            </a:r>
            <a:r>
              <a:rPr lang="cs-CZ" dirty="0">
                <a:latin typeface="+mj-lt"/>
              </a:rPr>
              <a:t> konkrétní země v současné multikulturní společnosti</a:t>
            </a:r>
            <a:endParaRPr lang="cs-CZ" dirty="0" smtClean="0">
              <a:latin typeface="+mj-lt"/>
            </a:endParaRPr>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15</a:t>
            </a:fld>
            <a:endParaRPr lang="en-US" dirty="0"/>
          </a:p>
        </p:txBody>
      </p:sp>
    </p:spTree>
    <p:extLst>
      <p:ext uri="{BB962C8B-B14F-4D97-AF65-F5344CB8AC3E}">
        <p14:creationId xmlns:p14="http://schemas.microsoft.com/office/powerpoint/2010/main" val="37458749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pic>
        <p:nvPicPr>
          <p:cNvPr id="4" name="Zástupný symbol pro obsah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226463"/>
            <a:ext cx="4092831" cy="5842754"/>
          </a:xfrm>
        </p:spPr>
      </p:pic>
      <p:pic>
        <p:nvPicPr>
          <p:cNvPr id="5" name="Obráze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2831" y="226463"/>
            <a:ext cx="4067297" cy="5842754"/>
          </a:xfrm>
          <a:prstGeom prst="rect">
            <a:avLst/>
          </a:prstGeom>
        </p:spPr>
      </p:pic>
      <p:pic>
        <p:nvPicPr>
          <p:cNvPr id="6" name="Obráze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78085" y="226463"/>
            <a:ext cx="4013915" cy="5842754"/>
          </a:xfrm>
          <a:prstGeom prst="rect">
            <a:avLst/>
          </a:prstGeom>
        </p:spPr>
      </p:pic>
      <p:sp>
        <p:nvSpPr>
          <p:cNvPr id="3" name="Zástupný symbol pro číslo snímku 2"/>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53158741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alpha val="32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097280" y="286603"/>
            <a:ext cx="10058400" cy="2099410"/>
          </a:xfrm>
        </p:spPr>
        <p:txBody>
          <a:bodyPr>
            <a:normAutofit/>
          </a:bodyPr>
          <a:lstStyle/>
          <a:p>
            <a:r>
              <a:rPr lang="cs-CZ" sz="4400" dirty="0">
                <a:solidFill>
                  <a:srgbClr val="C00000"/>
                </a:solidFill>
              </a:rPr>
              <a:t>Komparace vzdělávacích plánů </a:t>
            </a:r>
            <a:r>
              <a:rPr lang="cs-CZ" sz="4400" dirty="0" smtClean="0">
                <a:solidFill>
                  <a:srgbClr val="C00000"/>
                </a:solidFill>
              </a:rPr>
              <a:t>a      </a:t>
            </a:r>
            <a:r>
              <a:rPr lang="cs-CZ" sz="4400" dirty="0">
                <a:solidFill>
                  <a:srgbClr val="C00000"/>
                </a:solidFill>
              </a:rPr>
              <a:t>programů evropských zemí</a:t>
            </a:r>
            <a:r>
              <a:rPr lang="cs-CZ" dirty="0">
                <a:solidFill>
                  <a:srgbClr val="C00000"/>
                </a:solidFill>
              </a:rPr>
              <a:t/>
            </a:r>
            <a:br>
              <a:rPr lang="cs-CZ" dirty="0">
                <a:solidFill>
                  <a:srgbClr val="C00000"/>
                </a:solidFill>
              </a:rPr>
            </a:br>
            <a:endParaRPr lang="cs-CZ" dirty="0">
              <a:solidFill>
                <a:srgbClr val="C00000"/>
              </a:solidFill>
            </a:endParaRPr>
          </a:p>
        </p:txBody>
      </p:sp>
      <p:sp>
        <p:nvSpPr>
          <p:cNvPr id="3" name="Zástupný symbol pro obsah 2"/>
          <p:cNvSpPr>
            <a:spLocks noGrp="1"/>
          </p:cNvSpPr>
          <p:nvPr>
            <p:ph idx="1"/>
          </p:nvPr>
        </p:nvSpPr>
        <p:spPr>
          <a:xfrm>
            <a:off x="1194098" y="1845734"/>
            <a:ext cx="9961581" cy="4023360"/>
          </a:xfrm>
        </p:spPr>
        <p:txBody>
          <a:bodyPr>
            <a:normAutofit/>
          </a:bodyPr>
          <a:lstStyle/>
          <a:p>
            <a:pPr marL="0" indent="0">
              <a:buNone/>
            </a:pPr>
            <a:endParaRPr lang="cs-CZ" sz="2400" dirty="0" smtClean="0">
              <a:solidFill>
                <a:schemeClr val="bg1"/>
              </a:solidFill>
            </a:endParaRPr>
          </a:p>
          <a:p>
            <a:pPr marL="0" indent="0">
              <a:buNone/>
            </a:pPr>
            <a:r>
              <a:rPr lang="cs-CZ" dirty="0" smtClean="0">
                <a:solidFill>
                  <a:schemeClr val="bg1"/>
                </a:solidFill>
                <a:latin typeface="+mj-lt"/>
              </a:rPr>
              <a:t>Společný evropský referenční rámec vizuální gramotnosti (prototyp)</a:t>
            </a:r>
          </a:p>
          <a:p>
            <a:pPr marL="0" indent="0">
              <a:buNone/>
            </a:pPr>
            <a:endParaRPr lang="cs-CZ" dirty="0">
              <a:solidFill>
                <a:schemeClr val="bg1"/>
              </a:solidFill>
              <a:latin typeface="+mj-lt"/>
            </a:endParaRPr>
          </a:p>
          <a:p>
            <a:pPr marL="0" indent="0">
              <a:buNone/>
            </a:pPr>
            <a:r>
              <a:rPr lang="cs-CZ" dirty="0" smtClean="0">
                <a:solidFill>
                  <a:schemeClr val="bg1"/>
                </a:solidFill>
                <a:latin typeface="+mj-lt"/>
              </a:rPr>
              <a:t>Východisko – srovnání vzdělávacích programů evropských zemí (C. Kirchner).</a:t>
            </a:r>
          </a:p>
          <a:p>
            <a:pPr marL="0" indent="0">
              <a:buNone/>
            </a:pPr>
            <a:r>
              <a:rPr lang="cs-CZ" dirty="0" smtClean="0">
                <a:solidFill>
                  <a:schemeClr val="bg1"/>
                </a:solidFill>
                <a:latin typeface="+mj-lt"/>
              </a:rPr>
              <a:t>Cíl – nalezení společných rysů za účelem tvorby dokumentu.</a:t>
            </a:r>
          </a:p>
          <a:p>
            <a:pPr marL="0" indent="0">
              <a:buNone/>
            </a:pPr>
            <a:endParaRPr lang="cs-CZ" dirty="0" smtClean="0">
              <a:solidFill>
                <a:schemeClr val="bg1"/>
              </a:solidFill>
              <a:latin typeface="+mj-lt"/>
            </a:endParaRPr>
          </a:p>
          <a:p>
            <a:pPr marL="0" indent="0">
              <a:buNone/>
            </a:pPr>
            <a:endParaRPr lang="cs-CZ" sz="2400" dirty="0">
              <a:solidFill>
                <a:schemeClr val="bg1"/>
              </a:solidFill>
            </a:endParaRPr>
          </a:p>
          <a:p>
            <a:pPr marL="0" indent="0">
              <a:buNone/>
            </a:pPr>
            <a:endParaRPr lang="cs-CZ" sz="2400" dirty="0">
              <a:solidFill>
                <a:schemeClr val="bg1"/>
              </a:solidFill>
            </a:endParaRPr>
          </a:p>
          <a:p>
            <a:pPr marL="0" indent="0">
              <a:buNone/>
            </a:pPr>
            <a:endParaRPr lang="cs-CZ" sz="2200" dirty="0" smtClean="0">
              <a:solidFill>
                <a:schemeClr val="bg1"/>
              </a:solidFill>
              <a:latin typeface="+mj-lt"/>
            </a:endParaRPr>
          </a:p>
          <a:p>
            <a:pPr marL="0" indent="0">
              <a:buNone/>
            </a:pPr>
            <a:endParaRPr lang="cs-CZ" sz="2400" dirty="0">
              <a:solidFill>
                <a:schemeClr val="bg1"/>
              </a:solidFill>
            </a:endParaRPr>
          </a:p>
          <a:p>
            <a:endParaRPr lang="cs-CZ" dirty="0" smtClean="0"/>
          </a:p>
          <a:p>
            <a:endParaRPr lang="cs-CZ" dirty="0" smtClean="0"/>
          </a:p>
          <a:p>
            <a:endParaRPr lang="cs-CZ" dirty="0"/>
          </a:p>
          <a:p>
            <a:endParaRPr lang="cs-CZ" dirty="0" smtClean="0"/>
          </a:p>
          <a:p>
            <a:endParaRPr lang="cs-CZ" dirty="0"/>
          </a:p>
          <a:p>
            <a:endParaRPr lang="cs-CZ" dirty="0"/>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2333" y="1746492"/>
            <a:ext cx="3189668" cy="4623430"/>
          </a:xfrm>
          <a:prstGeom prst="rect">
            <a:avLst/>
          </a:prstGeom>
        </p:spPr>
      </p:pic>
      <p:sp>
        <p:nvSpPr>
          <p:cNvPr id="5" name="Zástupný symbol pro číslo snímku 4"/>
          <p:cNvSpPr>
            <a:spLocks noGrp="1"/>
          </p:cNvSpPr>
          <p:nvPr>
            <p:ph type="sldNum" sz="quarter" idx="12"/>
          </p:nvPr>
        </p:nvSpPr>
        <p:spPr/>
        <p:txBody>
          <a:bodyPr/>
          <a:lstStyle/>
          <a:p>
            <a:fld id="{6D22F896-40B5-4ADD-8801-0D06FADFA095}" type="slidenum">
              <a:rPr lang="en-US" smtClean="0"/>
              <a:t>17</a:t>
            </a:fld>
            <a:endParaRPr lang="en-US" dirty="0"/>
          </a:p>
        </p:txBody>
      </p:sp>
    </p:spTree>
    <p:extLst>
      <p:ext uri="{BB962C8B-B14F-4D97-AF65-F5344CB8AC3E}">
        <p14:creationId xmlns:p14="http://schemas.microsoft.com/office/powerpoint/2010/main" val="22695572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fld id="{6D22F896-40B5-4ADD-8801-0D06FADFA095}" type="slidenum">
              <a:rPr lang="en-US" smtClean="0"/>
              <a:t>18</a:t>
            </a:fld>
            <a:endParaRPr lang="en-US" dirty="0"/>
          </a:p>
        </p:txBody>
      </p:sp>
      <p:pic>
        <p:nvPicPr>
          <p:cNvPr id="5" name="Obrázek 4"/>
          <p:cNvPicPr>
            <a:picLocks noChangeAspect="1"/>
          </p:cNvPicPr>
          <p:nvPr/>
        </p:nvPicPr>
        <p:blipFill>
          <a:blip r:embed="rId2"/>
          <a:stretch>
            <a:fillRect/>
          </a:stretch>
        </p:blipFill>
        <p:spPr>
          <a:xfrm>
            <a:off x="1666787" y="499499"/>
            <a:ext cx="8858425" cy="5859001"/>
          </a:xfrm>
          <a:prstGeom prst="rect">
            <a:avLst/>
          </a:prstGeom>
        </p:spPr>
      </p:pic>
    </p:spTree>
    <p:extLst>
      <p:ext uri="{BB962C8B-B14F-4D97-AF65-F5344CB8AC3E}">
        <p14:creationId xmlns:p14="http://schemas.microsoft.com/office/powerpoint/2010/main" val="403032288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a:t>D</a:t>
            </a:r>
            <a:r>
              <a:rPr lang="cs-CZ" sz="4400" dirty="0" smtClean="0"/>
              <a:t>otazníkové šetření EU – vstupní informace</a:t>
            </a:r>
            <a:endParaRPr lang="cs-CZ" sz="4400" dirty="0"/>
          </a:p>
        </p:txBody>
      </p:sp>
      <p:sp>
        <p:nvSpPr>
          <p:cNvPr id="3" name="Zástupný symbol pro obsah 2"/>
          <p:cNvSpPr>
            <a:spLocks noGrp="1"/>
          </p:cNvSpPr>
          <p:nvPr>
            <p:ph idx="1"/>
          </p:nvPr>
        </p:nvSpPr>
        <p:spPr/>
        <p:txBody>
          <a:bodyPr>
            <a:normAutofit/>
          </a:bodyPr>
          <a:lstStyle/>
          <a:p>
            <a:endParaRPr lang="cs-CZ" dirty="0" smtClean="0">
              <a:latin typeface="+mj-lt"/>
            </a:endParaRPr>
          </a:p>
          <a:p>
            <a:r>
              <a:rPr lang="cs-CZ" dirty="0" smtClean="0">
                <a:latin typeface="+mj-lt"/>
              </a:rPr>
              <a:t>Sběr </a:t>
            </a:r>
            <a:r>
              <a:rPr lang="cs-CZ" dirty="0">
                <a:latin typeface="+mj-lt"/>
              </a:rPr>
              <a:t>dat: </a:t>
            </a:r>
            <a:r>
              <a:rPr lang="cs-CZ" dirty="0">
                <a:solidFill>
                  <a:schemeClr val="accent1"/>
                </a:solidFill>
                <a:latin typeface="+mj-lt"/>
              </a:rPr>
              <a:t>37 evropských </a:t>
            </a:r>
            <a:r>
              <a:rPr lang="cs-CZ" dirty="0" smtClean="0">
                <a:solidFill>
                  <a:schemeClr val="accent1"/>
                </a:solidFill>
                <a:latin typeface="+mj-lt"/>
              </a:rPr>
              <a:t>odborníků z 20 států </a:t>
            </a:r>
            <a:r>
              <a:rPr lang="cs-CZ" dirty="0" smtClean="0">
                <a:latin typeface="+mj-lt"/>
              </a:rPr>
              <a:t>(EU –</a:t>
            </a:r>
            <a:r>
              <a:rPr lang="cs-CZ" dirty="0">
                <a:latin typeface="+mj-lt"/>
              </a:rPr>
              <a:t> 28 </a:t>
            </a:r>
            <a:r>
              <a:rPr lang="cs-CZ" dirty="0" smtClean="0">
                <a:latin typeface="+mj-lt"/>
              </a:rPr>
              <a:t>států) vyplnilo strukturovaný dotazník.</a:t>
            </a:r>
            <a:endParaRPr lang="cs-CZ" dirty="0">
              <a:latin typeface="+mj-lt"/>
            </a:endParaRPr>
          </a:p>
          <a:p>
            <a:r>
              <a:rPr lang="cs-CZ" dirty="0" smtClean="0">
                <a:latin typeface="+mj-lt"/>
              </a:rPr>
              <a:t>Rok vydání vzdělávacích </a:t>
            </a:r>
            <a:r>
              <a:rPr lang="cs-CZ" dirty="0">
                <a:latin typeface="+mj-lt"/>
              </a:rPr>
              <a:t>programů </a:t>
            </a:r>
            <a:r>
              <a:rPr lang="cs-CZ" dirty="0" smtClean="0">
                <a:latin typeface="+mj-lt"/>
              </a:rPr>
              <a:t>(rámcových programů, učebních </a:t>
            </a:r>
            <a:r>
              <a:rPr lang="cs-CZ" dirty="0">
                <a:latin typeface="+mj-lt"/>
              </a:rPr>
              <a:t>plánů</a:t>
            </a:r>
            <a:r>
              <a:rPr lang="cs-CZ" dirty="0" smtClean="0">
                <a:latin typeface="+mj-lt"/>
              </a:rPr>
              <a:t>): </a:t>
            </a:r>
            <a:r>
              <a:rPr lang="cs-CZ" dirty="0">
                <a:solidFill>
                  <a:schemeClr val="accent1"/>
                </a:solidFill>
                <a:latin typeface="+mj-lt"/>
              </a:rPr>
              <a:t>1993 – </a:t>
            </a:r>
            <a:r>
              <a:rPr lang="cs-CZ" dirty="0" smtClean="0">
                <a:solidFill>
                  <a:schemeClr val="accent1"/>
                </a:solidFill>
                <a:latin typeface="+mj-lt"/>
              </a:rPr>
              <a:t>2014</a:t>
            </a:r>
            <a:r>
              <a:rPr lang="cs-CZ" dirty="0" smtClean="0">
                <a:latin typeface="+mj-lt"/>
              </a:rPr>
              <a:t>.</a:t>
            </a:r>
            <a:endParaRPr lang="cs-CZ" dirty="0">
              <a:latin typeface="+mj-lt"/>
            </a:endParaRPr>
          </a:p>
          <a:p>
            <a:r>
              <a:rPr lang="cs-CZ" dirty="0" smtClean="0">
                <a:solidFill>
                  <a:schemeClr val="accent1"/>
                </a:solidFill>
                <a:latin typeface="+mj-lt"/>
              </a:rPr>
              <a:t>Vymezení věku </a:t>
            </a:r>
            <a:r>
              <a:rPr lang="cs-CZ" dirty="0">
                <a:solidFill>
                  <a:schemeClr val="tx1"/>
                </a:solidFill>
                <a:latin typeface="+mj-lt"/>
              </a:rPr>
              <a:t>– </a:t>
            </a:r>
            <a:r>
              <a:rPr lang="cs-CZ" dirty="0" smtClean="0">
                <a:solidFill>
                  <a:schemeClr val="tx1"/>
                </a:solidFill>
                <a:latin typeface="+mj-lt"/>
              </a:rPr>
              <a:t>složitá otázka </a:t>
            </a:r>
            <a:r>
              <a:rPr lang="cs-CZ" dirty="0" smtClean="0">
                <a:latin typeface="+mj-lt"/>
              </a:rPr>
              <a:t>(např</a:t>
            </a:r>
            <a:r>
              <a:rPr lang="cs-CZ" dirty="0">
                <a:latin typeface="+mj-lt"/>
              </a:rPr>
              <a:t>. ve Skotsku učební plán pro děti od 3 let do 18 let. V Bavorsku pak </a:t>
            </a:r>
            <a:r>
              <a:rPr lang="cs-CZ" dirty="0" smtClean="0">
                <a:latin typeface="+mj-lt"/>
              </a:rPr>
              <a:t>dle typu škol pro děti </a:t>
            </a:r>
            <a:r>
              <a:rPr lang="cs-CZ" dirty="0">
                <a:latin typeface="+mj-lt"/>
              </a:rPr>
              <a:t>6 -10 </a:t>
            </a:r>
            <a:r>
              <a:rPr lang="cs-CZ" dirty="0" smtClean="0">
                <a:latin typeface="+mj-lt"/>
              </a:rPr>
              <a:t>leté). </a:t>
            </a:r>
            <a:endParaRPr lang="cs-CZ" dirty="0">
              <a:latin typeface="+mj-lt"/>
            </a:endParaRPr>
          </a:p>
          <a:p>
            <a:r>
              <a:rPr lang="cs-CZ" dirty="0" smtClean="0">
                <a:solidFill>
                  <a:schemeClr val="accent1"/>
                </a:solidFill>
                <a:latin typeface="+mj-lt"/>
              </a:rPr>
              <a:t>Závaznost: </a:t>
            </a:r>
            <a:r>
              <a:rPr lang="cs-CZ" dirty="0" smtClean="0">
                <a:latin typeface="+mj-lt"/>
              </a:rPr>
              <a:t>28 z</a:t>
            </a:r>
            <a:r>
              <a:rPr lang="cs-CZ" dirty="0">
                <a:latin typeface="+mj-lt"/>
              </a:rPr>
              <a:t> 37 expertů hovoří o závazném učebním plánu, ostatní </a:t>
            </a:r>
            <a:r>
              <a:rPr lang="cs-CZ" dirty="0" smtClean="0">
                <a:latin typeface="+mj-lt"/>
              </a:rPr>
              <a:t>o doporučení.</a:t>
            </a:r>
          </a:p>
          <a:p>
            <a:r>
              <a:rPr lang="cs-CZ" dirty="0" smtClean="0">
                <a:latin typeface="+mj-lt"/>
              </a:rPr>
              <a:t>Předepsaná </a:t>
            </a:r>
            <a:r>
              <a:rPr lang="cs-CZ" dirty="0">
                <a:latin typeface="+mj-lt"/>
              </a:rPr>
              <a:t>závaznost je </a:t>
            </a:r>
            <a:r>
              <a:rPr lang="cs-CZ" dirty="0" smtClean="0">
                <a:latin typeface="+mj-lt"/>
              </a:rPr>
              <a:t>ale </a:t>
            </a:r>
            <a:r>
              <a:rPr lang="cs-CZ" dirty="0">
                <a:latin typeface="+mj-lt"/>
              </a:rPr>
              <a:t>relativní. </a:t>
            </a:r>
            <a:r>
              <a:rPr lang="cs-CZ" dirty="0" smtClean="0">
                <a:latin typeface="+mj-lt"/>
              </a:rPr>
              <a:t>„Učební </a:t>
            </a:r>
            <a:r>
              <a:rPr lang="cs-CZ" dirty="0">
                <a:latin typeface="+mj-lt"/>
              </a:rPr>
              <a:t>plány jsou závazné, ponechávají však </a:t>
            </a:r>
            <a:r>
              <a:rPr lang="cs-CZ" dirty="0" smtClean="0">
                <a:latin typeface="+mj-lt"/>
              </a:rPr>
              <a:t>prostor pro interpretaci, volbu námětů a metod.“</a:t>
            </a:r>
          </a:p>
          <a:p>
            <a:r>
              <a:rPr lang="cs-CZ" dirty="0" smtClean="0">
                <a:latin typeface="+mj-lt"/>
              </a:rPr>
              <a:t>Žák (8 let) absolvuje týdně ve většině případech</a:t>
            </a:r>
            <a:r>
              <a:rPr lang="cs-CZ" dirty="0" smtClean="0">
                <a:solidFill>
                  <a:schemeClr val="accent1"/>
                </a:solidFill>
                <a:latin typeface="+mj-lt"/>
              </a:rPr>
              <a:t> </a:t>
            </a:r>
            <a:r>
              <a:rPr lang="cs-CZ" dirty="0">
                <a:solidFill>
                  <a:schemeClr val="accent1"/>
                </a:solidFill>
                <a:latin typeface="+mj-lt"/>
              </a:rPr>
              <a:t>2 hodiny</a:t>
            </a:r>
            <a:r>
              <a:rPr lang="cs-CZ" dirty="0">
                <a:latin typeface="+mj-lt"/>
              </a:rPr>
              <a:t>.  1 hodinu v 6 případech.</a:t>
            </a:r>
          </a:p>
          <a:p>
            <a:endParaRPr lang="cs-CZ" sz="2200" dirty="0">
              <a:latin typeface="+mj-lt"/>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19</a:t>
            </a:fld>
            <a:endParaRPr lang="en-US" dirty="0"/>
          </a:p>
        </p:txBody>
      </p:sp>
    </p:spTree>
    <p:extLst>
      <p:ext uri="{BB962C8B-B14F-4D97-AF65-F5344CB8AC3E}">
        <p14:creationId xmlns:p14="http://schemas.microsoft.com/office/powerpoint/2010/main" val="33770004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Dotazníkové šetření – vzdělávací obsah a cíle  </a:t>
            </a:r>
            <a:endParaRPr lang="cs-CZ" sz="4400" dirty="0"/>
          </a:p>
        </p:txBody>
      </p:sp>
      <p:sp>
        <p:nvSpPr>
          <p:cNvPr id="3" name="Zástupný symbol pro obsah 2"/>
          <p:cNvSpPr>
            <a:spLocks noGrp="1"/>
          </p:cNvSpPr>
          <p:nvPr>
            <p:ph idx="1"/>
          </p:nvPr>
        </p:nvSpPr>
        <p:spPr>
          <a:xfrm>
            <a:off x="1097280" y="1845734"/>
            <a:ext cx="10058400" cy="3813662"/>
          </a:xfrm>
        </p:spPr>
        <p:txBody>
          <a:bodyPr>
            <a:normAutofit fontScale="77500" lnSpcReduction="20000"/>
          </a:bodyPr>
          <a:lstStyle/>
          <a:p>
            <a:endParaRPr lang="cs-CZ" sz="2600" dirty="0" smtClean="0">
              <a:latin typeface="+mj-lt"/>
            </a:endParaRPr>
          </a:p>
          <a:p>
            <a:r>
              <a:rPr lang="cs-CZ" sz="2600" dirty="0" smtClean="0">
                <a:latin typeface="+mj-lt"/>
              </a:rPr>
              <a:t>Vedle </a:t>
            </a:r>
            <a:r>
              <a:rPr lang="cs-CZ" sz="2600" dirty="0">
                <a:latin typeface="+mj-lt"/>
              </a:rPr>
              <a:t>výtvarného umění jmenují odborníci jako </a:t>
            </a:r>
            <a:r>
              <a:rPr lang="cs-CZ" sz="2600" dirty="0">
                <a:solidFill>
                  <a:schemeClr val="accent1"/>
                </a:solidFill>
                <a:latin typeface="+mj-lt"/>
              </a:rPr>
              <a:t>součást vzdělávacího obsahu</a:t>
            </a:r>
            <a:r>
              <a:rPr lang="cs-CZ" sz="2600" dirty="0">
                <a:latin typeface="+mj-lt"/>
              </a:rPr>
              <a:t>: </a:t>
            </a:r>
            <a:r>
              <a:rPr lang="cs-CZ" sz="2600" dirty="0">
                <a:solidFill>
                  <a:schemeClr val="accent1"/>
                </a:solidFill>
                <a:latin typeface="+mj-lt"/>
              </a:rPr>
              <a:t>design, architekturu, média, vizuální kulturu, v polovině učebních plánů také módu.</a:t>
            </a:r>
            <a:r>
              <a:rPr lang="cs-CZ" sz="2600" dirty="0">
                <a:latin typeface="+mj-lt"/>
              </a:rPr>
              <a:t> </a:t>
            </a:r>
            <a:r>
              <a:rPr lang="cs-CZ" sz="2600" dirty="0" smtClean="0">
                <a:latin typeface="+mj-lt"/>
              </a:rPr>
              <a:t>Dále </a:t>
            </a:r>
            <a:r>
              <a:rPr lang="cs-CZ" sz="2600" dirty="0">
                <a:latin typeface="+mj-lt"/>
              </a:rPr>
              <a:t>jsou v některých případech udávány: technická tvorba, performance, umění akce, objektové divadlo, kulturní dědictví, estetika všedního dne, film, video, počítačová animace, scénická tvorba, řemeslná tvorba, tradiční umění.</a:t>
            </a:r>
          </a:p>
          <a:p>
            <a:r>
              <a:rPr lang="cs-CZ" sz="2600" dirty="0" smtClean="0">
                <a:latin typeface="+mj-lt"/>
              </a:rPr>
              <a:t>V 27 z 37 odborníků konstatuje, že vzdělávací program udává </a:t>
            </a:r>
            <a:r>
              <a:rPr lang="cs-CZ" sz="2600" dirty="0" smtClean="0">
                <a:solidFill>
                  <a:schemeClr val="accent1"/>
                </a:solidFill>
                <a:latin typeface="+mj-lt"/>
              </a:rPr>
              <a:t>očekávané výstupy učení.  </a:t>
            </a:r>
            <a:r>
              <a:rPr lang="cs-CZ" sz="2600" dirty="0" smtClean="0">
                <a:latin typeface="+mj-lt"/>
              </a:rPr>
              <a:t>Očekávané </a:t>
            </a:r>
            <a:r>
              <a:rPr lang="cs-CZ" sz="2600" dirty="0">
                <a:latin typeface="+mj-lt"/>
              </a:rPr>
              <a:t>výstupy jsou definovány komplexněji, cílem není získání konkrétních technik a tvůrčích postupů. Techniky a postupy pak jsou zahrnuty v kontextu tvorby. </a:t>
            </a:r>
            <a:endParaRPr lang="cs-CZ" sz="2600" dirty="0" smtClean="0">
              <a:solidFill>
                <a:schemeClr val="accent1"/>
              </a:solidFill>
              <a:latin typeface="+mj-lt"/>
            </a:endParaRPr>
          </a:p>
          <a:p>
            <a:r>
              <a:rPr lang="cs-CZ" sz="2600" dirty="0" smtClean="0">
                <a:latin typeface="+mj-lt"/>
              </a:rPr>
              <a:t>17 odborníků konstatuje, že v programu jsou popsány </a:t>
            </a:r>
            <a:r>
              <a:rPr lang="cs-CZ" sz="2600" dirty="0" smtClean="0">
                <a:solidFill>
                  <a:schemeClr val="accent1"/>
                </a:solidFill>
                <a:latin typeface="+mj-lt"/>
              </a:rPr>
              <a:t>oborové kompetence </a:t>
            </a:r>
            <a:r>
              <a:rPr lang="cs-CZ" sz="2600" dirty="0">
                <a:solidFill>
                  <a:schemeClr val="accent1"/>
                </a:solidFill>
                <a:latin typeface="+mj-lt"/>
              </a:rPr>
              <a:t>na </a:t>
            </a:r>
            <a:r>
              <a:rPr lang="cs-CZ" sz="2600" dirty="0" smtClean="0">
                <a:solidFill>
                  <a:schemeClr val="accent1"/>
                </a:solidFill>
                <a:latin typeface="+mj-lt"/>
              </a:rPr>
              <a:t>základě dosahovaných </a:t>
            </a:r>
            <a:r>
              <a:rPr lang="cs-CZ" sz="2600" dirty="0">
                <a:solidFill>
                  <a:schemeClr val="accent1"/>
                </a:solidFill>
                <a:latin typeface="+mj-lt"/>
              </a:rPr>
              <a:t>úrovní. </a:t>
            </a:r>
            <a:endParaRPr lang="cs-CZ" sz="2600" dirty="0" smtClean="0">
              <a:solidFill>
                <a:schemeClr val="accent1"/>
              </a:solidFill>
              <a:latin typeface="+mj-lt"/>
            </a:endParaRPr>
          </a:p>
          <a:p>
            <a:r>
              <a:rPr lang="cs-CZ" sz="2600" dirty="0" smtClean="0">
                <a:latin typeface="+mj-lt"/>
              </a:rPr>
              <a:t>V</a:t>
            </a:r>
            <a:r>
              <a:rPr lang="cs-CZ" sz="2600" dirty="0">
                <a:latin typeface="+mj-lt"/>
              </a:rPr>
              <a:t> 10 učebních </a:t>
            </a:r>
            <a:r>
              <a:rPr lang="cs-CZ" sz="2600" dirty="0" smtClean="0">
                <a:latin typeface="+mj-lt"/>
              </a:rPr>
              <a:t>programech </a:t>
            </a:r>
            <a:r>
              <a:rPr lang="cs-CZ" sz="2600" dirty="0">
                <a:latin typeface="+mj-lt"/>
              </a:rPr>
              <a:t>jsou formulovány přímo </a:t>
            </a:r>
            <a:r>
              <a:rPr lang="cs-CZ" sz="2600" dirty="0">
                <a:solidFill>
                  <a:schemeClr val="accent1"/>
                </a:solidFill>
                <a:latin typeface="+mj-lt"/>
              </a:rPr>
              <a:t>náměty a příklady </a:t>
            </a:r>
            <a:r>
              <a:rPr lang="cs-CZ" sz="2600" dirty="0" smtClean="0">
                <a:solidFill>
                  <a:schemeClr val="accent1"/>
                </a:solidFill>
                <a:latin typeface="+mj-lt"/>
              </a:rPr>
              <a:t>úkolů</a:t>
            </a:r>
            <a:r>
              <a:rPr lang="cs-CZ" sz="2600" dirty="0" smtClean="0">
                <a:latin typeface="+mj-lt"/>
              </a:rPr>
              <a:t>. </a:t>
            </a:r>
          </a:p>
          <a:p>
            <a:r>
              <a:rPr lang="cs-CZ" sz="2600" dirty="0" smtClean="0">
                <a:latin typeface="+mj-lt"/>
              </a:rPr>
              <a:t>Odborníci </a:t>
            </a:r>
            <a:r>
              <a:rPr lang="cs-CZ" sz="2600" dirty="0">
                <a:latin typeface="+mj-lt"/>
              </a:rPr>
              <a:t>z </a:t>
            </a:r>
            <a:r>
              <a:rPr lang="cs-CZ" sz="2600" dirty="0" smtClean="0">
                <a:latin typeface="+mj-lt"/>
              </a:rPr>
              <a:t>5 států </a:t>
            </a:r>
            <a:r>
              <a:rPr lang="cs-CZ" sz="2600" dirty="0">
                <a:latin typeface="+mj-lt"/>
              </a:rPr>
              <a:t>(</a:t>
            </a:r>
            <a:r>
              <a:rPr lang="cs-CZ" sz="2600" dirty="0" smtClean="0">
                <a:latin typeface="+mj-lt"/>
              </a:rPr>
              <a:t>Finska, Malty, Slovenské republiky, Švédska </a:t>
            </a:r>
            <a:r>
              <a:rPr lang="cs-CZ" sz="2600" dirty="0">
                <a:latin typeface="+mj-lt"/>
              </a:rPr>
              <a:t>a </a:t>
            </a:r>
            <a:r>
              <a:rPr lang="cs-CZ" sz="2600" dirty="0" smtClean="0">
                <a:latin typeface="+mj-lt"/>
              </a:rPr>
              <a:t>Maďarska) </a:t>
            </a:r>
            <a:r>
              <a:rPr lang="cs-CZ" sz="2600" dirty="0">
                <a:latin typeface="+mj-lt"/>
              </a:rPr>
              <a:t>hovoří </a:t>
            </a:r>
            <a:r>
              <a:rPr lang="cs-CZ" sz="2600" dirty="0" smtClean="0">
                <a:latin typeface="+mj-lt"/>
              </a:rPr>
              <a:t>o </a:t>
            </a:r>
            <a:r>
              <a:rPr lang="cs-CZ" sz="2600" dirty="0">
                <a:solidFill>
                  <a:schemeClr val="accent1"/>
                </a:solidFill>
                <a:latin typeface="+mj-lt"/>
              </a:rPr>
              <a:t>centrálním přezkoušení získaných kompetencí. </a:t>
            </a: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20</a:t>
            </a:fld>
            <a:endParaRPr lang="en-US" dirty="0"/>
          </a:p>
        </p:txBody>
      </p:sp>
    </p:spTree>
    <p:extLst>
      <p:ext uri="{BB962C8B-B14F-4D97-AF65-F5344CB8AC3E}">
        <p14:creationId xmlns:p14="http://schemas.microsoft.com/office/powerpoint/2010/main" val="39397073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solidFill>
                  <a:srgbClr val="C00000"/>
                </a:solidFill>
              </a:rPr>
              <a:t>Pojem kompetence</a:t>
            </a:r>
            <a:endParaRPr lang="cs-CZ" sz="4400" dirty="0">
              <a:solidFill>
                <a:srgbClr val="C00000"/>
              </a:solidFill>
            </a:endParaRPr>
          </a:p>
        </p:txBody>
      </p:sp>
      <p:sp>
        <p:nvSpPr>
          <p:cNvPr id="3" name="Zástupný symbol pro obsah 2"/>
          <p:cNvSpPr>
            <a:spLocks noGrp="1"/>
          </p:cNvSpPr>
          <p:nvPr>
            <p:ph idx="1"/>
          </p:nvPr>
        </p:nvSpPr>
        <p:spPr/>
        <p:txBody>
          <a:bodyPr/>
          <a:lstStyle/>
          <a:p>
            <a:r>
              <a:rPr lang="cs-CZ" dirty="0" smtClean="0">
                <a:latin typeface="+mj-lt"/>
              </a:rPr>
              <a:t>Je popsán v 18 vzdělávacích programech.</a:t>
            </a:r>
            <a:endParaRPr lang="cs-CZ" dirty="0">
              <a:latin typeface="+mj-lt"/>
            </a:endParaRPr>
          </a:p>
          <a:p>
            <a:r>
              <a:rPr lang="cs-CZ" dirty="0">
                <a:latin typeface="+mj-lt"/>
              </a:rPr>
              <a:t>Ve 14 případech se k</a:t>
            </a:r>
            <a:r>
              <a:rPr lang="cs-CZ" dirty="0" smtClean="0">
                <a:latin typeface="+mj-lt"/>
              </a:rPr>
              <a:t>ompetence </a:t>
            </a:r>
            <a:r>
              <a:rPr lang="cs-CZ" dirty="0">
                <a:latin typeface="+mj-lt"/>
              </a:rPr>
              <a:t>nevyskytují jako pojem. </a:t>
            </a:r>
            <a:r>
              <a:rPr lang="cs-CZ" dirty="0" smtClean="0">
                <a:latin typeface="+mj-lt"/>
              </a:rPr>
              <a:t>Programy </a:t>
            </a:r>
            <a:r>
              <a:rPr lang="cs-CZ" dirty="0">
                <a:latin typeface="+mj-lt"/>
              </a:rPr>
              <a:t>pracují s pojmy </a:t>
            </a:r>
            <a:r>
              <a:rPr lang="cs-CZ" dirty="0">
                <a:solidFill>
                  <a:schemeClr val="accent1"/>
                </a:solidFill>
                <a:latin typeface="+mj-lt"/>
              </a:rPr>
              <a:t>vzdělávací cíle, popis cílů, primární cíle, cíle všeobecného vzdělávání</a:t>
            </a:r>
            <a:r>
              <a:rPr lang="cs-CZ" dirty="0">
                <a:latin typeface="+mj-lt"/>
              </a:rPr>
              <a:t>. </a:t>
            </a:r>
            <a:endParaRPr lang="cs-CZ" dirty="0" smtClean="0">
              <a:latin typeface="+mj-lt"/>
            </a:endParaRPr>
          </a:p>
          <a:p>
            <a:r>
              <a:rPr lang="cs-CZ" dirty="0" smtClean="0">
                <a:latin typeface="+mj-lt"/>
              </a:rPr>
              <a:t>Vyskytují se země </a:t>
            </a:r>
            <a:r>
              <a:rPr lang="cs-CZ" dirty="0">
                <a:latin typeface="+mj-lt"/>
              </a:rPr>
              <a:t>– Skotsko a Portugalsko, kde byl dříve pojem kompetence využíván, ale v současnosti již ne. </a:t>
            </a:r>
            <a:r>
              <a:rPr lang="cs-CZ" dirty="0" smtClean="0">
                <a:latin typeface="+mj-lt"/>
              </a:rPr>
              <a:t>Portugalsko využívá pojem „goals“ a  Skotsko „outcome“.</a:t>
            </a:r>
          </a:p>
          <a:p>
            <a:endParaRPr lang="cs-CZ" dirty="0">
              <a:latin typeface="+mj-lt"/>
            </a:endParaRPr>
          </a:p>
          <a:p>
            <a:r>
              <a:rPr lang="cs-CZ" dirty="0" smtClean="0">
                <a:latin typeface="+mj-lt"/>
              </a:rPr>
              <a:t>Většina programů člení kompetence na: </a:t>
            </a:r>
            <a:r>
              <a:rPr lang="cs-CZ" dirty="0" smtClean="0">
                <a:solidFill>
                  <a:schemeClr val="accent1"/>
                </a:solidFill>
                <a:latin typeface="+mj-lt"/>
              </a:rPr>
              <a:t>osobní, sociální, metodické </a:t>
            </a:r>
            <a:r>
              <a:rPr lang="cs-CZ" dirty="0">
                <a:solidFill>
                  <a:schemeClr val="accent1"/>
                </a:solidFill>
                <a:latin typeface="+mj-lt"/>
              </a:rPr>
              <a:t>a oborové. </a:t>
            </a:r>
          </a:p>
          <a:p>
            <a:endParaRPr lang="cs-CZ" dirty="0">
              <a:latin typeface="+mj-lt"/>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21</a:t>
            </a:fld>
            <a:endParaRPr lang="en-US" dirty="0"/>
          </a:p>
        </p:txBody>
      </p:sp>
    </p:spTree>
    <p:extLst>
      <p:ext uri="{BB962C8B-B14F-4D97-AF65-F5344CB8AC3E}">
        <p14:creationId xmlns:p14="http://schemas.microsoft.com/office/powerpoint/2010/main" val="39007949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Oborové kompetence</a:t>
            </a:r>
            <a:endParaRPr lang="cs-CZ" sz="4400" dirty="0"/>
          </a:p>
        </p:txBody>
      </p:sp>
      <p:sp>
        <p:nvSpPr>
          <p:cNvPr id="3" name="Zástupný symbol pro obsah 2"/>
          <p:cNvSpPr>
            <a:spLocks noGrp="1"/>
          </p:cNvSpPr>
          <p:nvPr>
            <p:ph idx="1"/>
          </p:nvPr>
        </p:nvSpPr>
        <p:spPr/>
        <p:txBody>
          <a:bodyPr>
            <a:normAutofit fontScale="85000" lnSpcReduction="20000"/>
          </a:bodyPr>
          <a:lstStyle/>
          <a:p>
            <a:endParaRPr lang="cs-CZ" sz="2200" dirty="0">
              <a:latin typeface="+mj-lt"/>
            </a:endParaRPr>
          </a:p>
          <a:p>
            <a:r>
              <a:rPr lang="cs-CZ" sz="2200" dirty="0" smtClean="0">
                <a:latin typeface="+mj-lt"/>
              </a:rPr>
              <a:t>Některé programy zdůrazňují specifičnost výtvarné výchovy </a:t>
            </a:r>
            <a:r>
              <a:rPr lang="cs-CZ" sz="2200" dirty="0" smtClean="0">
                <a:solidFill>
                  <a:schemeClr val="accent1"/>
                </a:solidFill>
                <a:latin typeface="+mj-lt"/>
              </a:rPr>
              <a:t>definováním hlavní </a:t>
            </a:r>
            <a:r>
              <a:rPr lang="cs-CZ" sz="2200" dirty="0">
                <a:solidFill>
                  <a:schemeClr val="accent1"/>
                </a:solidFill>
                <a:latin typeface="+mj-lt"/>
              </a:rPr>
              <a:t>oborové kompetence – </a:t>
            </a:r>
            <a:r>
              <a:rPr lang="cs-CZ" sz="2200" dirty="0" smtClean="0">
                <a:solidFill>
                  <a:srgbClr val="C00000"/>
                </a:solidFill>
                <a:latin typeface="+mj-lt"/>
              </a:rPr>
              <a:t>obrazová </a:t>
            </a:r>
            <a:r>
              <a:rPr lang="cs-CZ" sz="2200" dirty="0">
                <a:solidFill>
                  <a:srgbClr val="C00000"/>
                </a:solidFill>
                <a:latin typeface="+mj-lt"/>
              </a:rPr>
              <a:t>kompetence </a:t>
            </a:r>
            <a:r>
              <a:rPr lang="cs-CZ" sz="2200" dirty="0">
                <a:latin typeface="+mj-lt"/>
              </a:rPr>
              <a:t>(Lucembursko) nebo </a:t>
            </a:r>
            <a:r>
              <a:rPr lang="cs-CZ" sz="2200" dirty="0">
                <a:solidFill>
                  <a:srgbClr val="C00000"/>
                </a:solidFill>
                <a:latin typeface="+mj-lt"/>
              </a:rPr>
              <a:t>vizuální kompetence </a:t>
            </a:r>
            <a:r>
              <a:rPr lang="cs-CZ" sz="2200" dirty="0">
                <a:latin typeface="+mj-lt"/>
              </a:rPr>
              <a:t>(Dánsko), případně </a:t>
            </a:r>
            <a:r>
              <a:rPr lang="cs-CZ" sz="2200" dirty="0">
                <a:solidFill>
                  <a:srgbClr val="C00000"/>
                </a:solidFill>
                <a:latin typeface="+mj-lt"/>
              </a:rPr>
              <a:t>vizuální </a:t>
            </a:r>
            <a:r>
              <a:rPr lang="cs-CZ" sz="2200" dirty="0" smtClean="0">
                <a:solidFill>
                  <a:srgbClr val="C00000"/>
                </a:solidFill>
                <a:latin typeface="+mj-lt"/>
              </a:rPr>
              <a:t>gramotnosti </a:t>
            </a:r>
            <a:r>
              <a:rPr lang="cs-CZ" sz="2200" dirty="0">
                <a:solidFill>
                  <a:srgbClr val="C00000"/>
                </a:solidFill>
                <a:latin typeface="+mj-lt"/>
              </a:rPr>
              <a:t>či vizuální </a:t>
            </a:r>
            <a:r>
              <a:rPr lang="cs-CZ" sz="2200" dirty="0" smtClean="0">
                <a:solidFill>
                  <a:srgbClr val="C00000"/>
                </a:solidFill>
                <a:latin typeface="+mj-lt"/>
              </a:rPr>
              <a:t>komunikace</a:t>
            </a:r>
            <a:r>
              <a:rPr lang="cs-CZ" sz="2200" dirty="0" smtClean="0">
                <a:latin typeface="+mj-lt"/>
              </a:rPr>
              <a:t>. </a:t>
            </a:r>
          </a:p>
          <a:p>
            <a:endParaRPr lang="cs-CZ" sz="2200" dirty="0" smtClean="0">
              <a:latin typeface="+mj-lt"/>
            </a:endParaRPr>
          </a:p>
          <a:p>
            <a:r>
              <a:rPr lang="cs-CZ" sz="2200" dirty="0" smtClean="0">
                <a:latin typeface="+mj-lt"/>
              </a:rPr>
              <a:t>V</a:t>
            </a:r>
            <a:r>
              <a:rPr lang="cs-CZ" sz="2200" dirty="0">
                <a:latin typeface="+mj-lt"/>
              </a:rPr>
              <a:t> německých plánech </a:t>
            </a:r>
            <a:r>
              <a:rPr lang="cs-CZ" sz="2200" dirty="0" smtClean="0">
                <a:latin typeface="+mj-lt"/>
              </a:rPr>
              <a:t>pak dominuje také </a:t>
            </a:r>
            <a:r>
              <a:rPr lang="cs-CZ" sz="2200" dirty="0">
                <a:solidFill>
                  <a:schemeClr val="accent1"/>
                </a:solidFill>
                <a:latin typeface="+mj-lt"/>
              </a:rPr>
              <a:t>metodická </a:t>
            </a:r>
            <a:r>
              <a:rPr lang="cs-CZ" sz="2200" dirty="0" smtClean="0">
                <a:solidFill>
                  <a:schemeClr val="accent1"/>
                </a:solidFill>
                <a:latin typeface="+mj-lt"/>
              </a:rPr>
              <a:t>kompetence.</a:t>
            </a:r>
            <a:r>
              <a:rPr lang="cs-CZ" sz="2200" dirty="0" smtClean="0">
                <a:latin typeface="+mj-lt"/>
              </a:rPr>
              <a:t> </a:t>
            </a:r>
            <a:endParaRPr lang="cs-CZ" sz="2200" dirty="0">
              <a:latin typeface="+mj-lt"/>
            </a:endParaRPr>
          </a:p>
          <a:p>
            <a:r>
              <a:rPr lang="cs-CZ" sz="2200" dirty="0">
                <a:latin typeface="+mj-lt"/>
              </a:rPr>
              <a:t>Často staví do popředí programy také </a:t>
            </a:r>
            <a:r>
              <a:rPr lang="cs-CZ" sz="2200" dirty="0">
                <a:solidFill>
                  <a:schemeClr val="accent1"/>
                </a:solidFill>
                <a:latin typeface="+mj-lt"/>
              </a:rPr>
              <a:t>osobnostní rozvoj </a:t>
            </a:r>
            <a:r>
              <a:rPr lang="cs-CZ" sz="2200" dirty="0">
                <a:latin typeface="+mj-lt"/>
              </a:rPr>
              <a:t>(kompetence k řešení problémů, občanská, osobní, zodpovědnosti, </a:t>
            </a:r>
            <a:r>
              <a:rPr lang="cs-CZ" sz="2200" dirty="0" smtClean="0">
                <a:latin typeface="+mj-lt"/>
              </a:rPr>
              <a:t>samostatného kritického </a:t>
            </a:r>
            <a:r>
              <a:rPr lang="cs-CZ" sz="2200" dirty="0">
                <a:latin typeface="+mj-lt"/>
              </a:rPr>
              <a:t>a </a:t>
            </a:r>
            <a:r>
              <a:rPr lang="cs-CZ" sz="2200" dirty="0" smtClean="0">
                <a:latin typeface="+mj-lt"/>
              </a:rPr>
              <a:t>kreativního </a:t>
            </a:r>
            <a:r>
              <a:rPr lang="cs-CZ" sz="2200" dirty="0">
                <a:latin typeface="+mj-lt"/>
              </a:rPr>
              <a:t>myšlení </a:t>
            </a:r>
            <a:r>
              <a:rPr lang="cs-CZ" sz="2200" dirty="0" smtClean="0">
                <a:latin typeface="+mj-lt"/>
              </a:rPr>
              <a:t>apod.). </a:t>
            </a:r>
            <a:endParaRPr lang="cs-CZ" sz="2200" dirty="0">
              <a:latin typeface="+mj-lt"/>
            </a:endParaRPr>
          </a:p>
          <a:p>
            <a:r>
              <a:rPr lang="cs-CZ" sz="2200" dirty="0">
                <a:latin typeface="+mj-lt"/>
              </a:rPr>
              <a:t>Z hlediska vyučovacích </a:t>
            </a:r>
            <a:r>
              <a:rPr lang="cs-CZ" sz="2200" dirty="0" smtClean="0">
                <a:latin typeface="+mj-lt"/>
              </a:rPr>
              <a:t>metod – </a:t>
            </a:r>
            <a:r>
              <a:rPr lang="cs-CZ" sz="2200" dirty="0" smtClean="0">
                <a:solidFill>
                  <a:schemeClr val="accent1"/>
                </a:solidFill>
                <a:latin typeface="+mj-lt"/>
              </a:rPr>
              <a:t>neudávají konkrétní </a:t>
            </a:r>
            <a:r>
              <a:rPr lang="cs-CZ" sz="2200" dirty="0">
                <a:solidFill>
                  <a:schemeClr val="accent1"/>
                </a:solidFill>
                <a:latin typeface="+mj-lt"/>
              </a:rPr>
              <a:t>didaktické koncepty </a:t>
            </a:r>
            <a:r>
              <a:rPr lang="cs-CZ" sz="2200" dirty="0" smtClean="0">
                <a:solidFill>
                  <a:schemeClr val="accent1"/>
                </a:solidFill>
                <a:latin typeface="+mj-lt"/>
              </a:rPr>
              <a:t>či </a:t>
            </a:r>
            <a:r>
              <a:rPr lang="cs-CZ" sz="2200" dirty="0">
                <a:solidFill>
                  <a:schemeClr val="accent1"/>
                </a:solidFill>
                <a:latin typeface="+mj-lt"/>
              </a:rPr>
              <a:t>metody. </a:t>
            </a:r>
            <a:endParaRPr lang="cs-CZ" sz="2200" dirty="0" smtClean="0">
              <a:solidFill>
                <a:schemeClr val="accent1"/>
              </a:solidFill>
              <a:latin typeface="+mj-lt"/>
            </a:endParaRPr>
          </a:p>
          <a:p>
            <a:r>
              <a:rPr lang="cs-CZ" sz="2200" dirty="0" smtClean="0">
                <a:latin typeface="+mj-lt"/>
              </a:rPr>
              <a:t>Důraz kladen na obecné principy: samostatnost </a:t>
            </a:r>
            <a:r>
              <a:rPr lang="cs-CZ" sz="2200" dirty="0">
                <a:latin typeface="+mj-lt"/>
              </a:rPr>
              <a:t>jednání, </a:t>
            </a:r>
            <a:r>
              <a:rPr lang="cs-CZ" sz="2200" dirty="0" smtClean="0">
                <a:latin typeface="+mj-lt"/>
              </a:rPr>
              <a:t>řešení problémů, aktivita žáka, hravé </a:t>
            </a:r>
            <a:r>
              <a:rPr lang="cs-CZ" sz="2200" dirty="0">
                <a:latin typeface="+mj-lt"/>
              </a:rPr>
              <a:t>a experimentální zacházení s technikami, kooperativní formy učení, </a:t>
            </a:r>
            <a:r>
              <a:rPr lang="cs-CZ" sz="2200" dirty="0" smtClean="0">
                <a:latin typeface="+mj-lt"/>
              </a:rPr>
              <a:t>zdůrazněn </a:t>
            </a:r>
            <a:r>
              <a:rPr lang="cs-CZ" sz="2200" dirty="0">
                <a:latin typeface="+mj-lt"/>
              </a:rPr>
              <a:t>pedagogický </a:t>
            </a:r>
            <a:r>
              <a:rPr lang="cs-CZ" sz="2200" dirty="0" smtClean="0">
                <a:latin typeface="+mj-lt"/>
              </a:rPr>
              <a:t>konstruktivismus. </a:t>
            </a:r>
            <a:endParaRPr lang="cs-CZ" sz="2200" dirty="0">
              <a:latin typeface="+mj-lt"/>
            </a:endParaRPr>
          </a:p>
          <a:p>
            <a:r>
              <a:rPr lang="cs-CZ" dirty="0"/>
              <a:t> </a:t>
            </a: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22</a:t>
            </a:fld>
            <a:endParaRPr lang="en-US" dirty="0"/>
          </a:p>
        </p:txBody>
      </p:sp>
    </p:spTree>
    <p:extLst>
      <p:ext uri="{BB962C8B-B14F-4D97-AF65-F5344CB8AC3E}">
        <p14:creationId xmlns:p14="http://schemas.microsoft.com/office/powerpoint/2010/main" val="6168758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Poměr teorie a praxe</a:t>
            </a:r>
            <a:endParaRPr lang="cs-CZ" sz="4400" dirty="0"/>
          </a:p>
        </p:txBody>
      </p:sp>
      <p:sp>
        <p:nvSpPr>
          <p:cNvPr id="3" name="Zástupný symbol pro obsah 2"/>
          <p:cNvSpPr>
            <a:spLocks noGrp="1"/>
          </p:cNvSpPr>
          <p:nvPr>
            <p:ph idx="1"/>
          </p:nvPr>
        </p:nvSpPr>
        <p:spPr/>
        <p:txBody>
          <a:bodyPr>
            <a:normAutofit/>
          </a:bodyPr>
          <a:lstStyle/>
          <a:p>
            <a:pPr marL="0" indent="0">
              <a:buNone/>
            </a:pPr>
            <a:endParaRPr lang="cs-CZ" dirty="0">
              <a:latin typeface="+mj-lt"/>
            </a:endParaRPr>
          </a:p>
          <a:p>
            <a:r>
              <a:rPr lang="cs-CZ" dirty="0" smtClean="0">
                <a:latin typeface="+mj-lt"/>
              </a:rPr>
              <a:t>Většina programů udává stejnou závažnost </a:t>
            </a:r>
            <a:r>
              <a:rPr lang="cs-CZ" dirty="0" smtClean="0">
                <a:solidFill>
                  <a:schemeClr val="accent1"/>
                </a:solidFill>
                <a:latin typeface="+mj-lt"/>
              </a:rPr>
              <a:t>teorie a praxe</a:t>
            </a:r>
            <a:r>
              <a:rPr lang="cs-CZ" dirty="0" smtClean="0">
                <a:latin typeface="+mj-lt"/>
              </a:rPr>
              <a:t>.</a:t>
            </a:r>
          </a:p>
          <a:p>
            <a:r>
              <a:rPr lang="cs-CZ" dirty="0" smtClean="0">
                <a:solidFill>
                  <a:schemeClr val="tx1"/>
                </a:solidFill>
                <a:latin typeface="+mj-lt"/>
              </a:rPr>
              <a:t>Přesto </a:t>
            </a:r>
            <a:r>
              <a:rPr lang="cs-CZ" dirty="0" smtClean="0">
                <a:solidFill>
                  <a:schemeClr val="accent1"/>
                </a:solidFill>
                <a:latin typeface="+mj-lt"/>
              </a:rPr>
              <a:t>převažuje v rámci kurikula podíl tvůrčí praxe. </a:t>
            </a:r>
            <a:r>
              <a:rPr lang="cs-CZ" dirty="0" smtClean="0">
                <a:latin typeface="+mj-lt"/>
              </a:rPr>
              <a:t>Na straně druhé např. v Polsku ve vyšších ročnících žáci studují pouze dějiny umění. </a:t>
            </a:r>
          </a:p>
          <a:p>
            <a:pPr lvl="0"/>
            <a:endParaRPr lang="cs-CZ" dirty="0"/>
          </a:p>
          <a:p>
            <a:endParaRPr lang="cs-CZ" dirty="0"/>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23</a:t>
            </a:fld>
            <a:endParaRPr lang="en-US" dirty="0"/>
          </a:p>
        </p:txBody>
      </p:sp>
    </p:spTree>
    <p:extLst>
      <p:ext uri="{BB962C8B-B14F-4D97-AF65-F5344CB8AC3E}">
        <p14:creationId xmlns:p14="http://schemas.microsoft.com/office/powerpoint/2010/main" val="36916591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Oborové obsahy a učivo</a:t>
            </a:r>
            <a:endParaRPr lang="cs-CZ" sz="4400" dirty="0"/>
          </a:p>
        </p:txBody>
      </p:sp>
      <p:sp>
        <p:nvSpPr>
          <p:cNvPr id="3" name="Zástupný symbol pro obsah 2"/>
          <p:cNvSpPr>
            <a:spLocks noGrp="1"/>
          </p:cNvSpPr>
          <p:nvPr>
            <p:ph idx="1"/>
          </p:nvPr>
        </p:nvSpPr>
        <p:spPr/>
        <p:txBody>
          <a:bodyPr>
            <a:normAutofit/>
          </a:bodyPr>
          <a:lstStyle/>
          <a:p>
            <a:r>
              <a:rPr lang="cs-CZ" dirty="0" smtClean="0">
                <a:latin typeface="+mj-lt"/>
              </a:rPr>
              <a:t>Dominantní obsahy: </a:t>
            </a:r>
            <a:r>
              <a:rPr lang="cs-CZ" dirty="0">
                <a:solidFill>
                  <a:srgbClr val="C00000"/>
                </a:solidFill>
                <a:latin typeface="+mj-lt"/>
              </a:rPr>
              <a:t>umělecká a obrazová kompetence, historické a současné umění, </a:t>
            </a:r>
            <a:r>
              <a:rPr lang="cs-CZ" dirty="0" smtClean="0">
                <a:solidFill>
                  <a:srgbClr val="C00000"/>
                </a:solidFill>
                <a:latin typeface="+mj-lt"/>
              </a:rPr>
              <a:t>design</a:t>
            </a:r>
            <a:r>
              <a:rPr lang="cs-CZ" dirty="0">
                <a:solidFill>
                  <a:srgbClr val="C00000"/>
                </a:solidFill>
                <a:latin typeface="+mj-lt"/>
              </a:rPr>
              <a:t>, architektura, </a:t>
            </a:r>
            <a:r>
              <a:rPr lang="cs-CZ" dirty="0" smtClean="0">
                <a:solidFill>
                  <a:srgbClr val="C00000"/>
                </a:solidFill>
                <a:latin typeface="+mj-lt"/>
              </a:rPr>
              <a:t>vizuální kultura každodennosti, </a:t>
            </a:r>
            <a:r>
              <a:rPr lang="cs-CZ" dirty="0">
                <a:solidFill>
                  <a:srgbClr val="C00000"/>
                </a:solidFill>
                <a:latin typeface="+mj-lt"/>
              </a:rPr>
              <a:t>umělecko-řemeslná praxe. </a:t>
            </a:r>
          </a:p>
          <a:p>
            <a:r>
              <a:rPr lang="cs-CZ" dirty="0" smtClean="0">
                <a:latin typeface="+mj-lt"/>
              </a:rPr>
              <a:t>Ve </a:t>
            </a:r>
            <a:r>
              <a:rPr lang="cs-CZ" dirty="0">
                <a:latin typeface="+mj-lt"/>
              </a:rPr>
              <a:t>většině programů jsou explicitně </a:t>
            </a:r>
            <a:r>
              <a:rPr lang="cs-CZ" dirty="0" smtClean="0">
                <a:latin typeface="+mj-lt"/>
              </a:rPr>
              <a:t>jmenovány: </a:t>
            </a:r>
            <a:r>
              <a:rPr lang="cs-CZ" dirty="0">
                <a:solidFill>
                  <a:schemeClr val="accent1"/>
                </a:solidFill>
                <a:latin typeface="+mj-lt"/>
              </a:rPr>
              <a:t>architektura a design</a:t>
            </a:r>
            <a:r>
              <a:rPr lang="cs-CZ" dirty="0">
                <a:latin typeface="+mj-lt"/>
              </a:rPr>
              <a:t>. </a:t>
            </a:r>
            <a:endParaRPr lang="cs-CZ" dirty="0" smtClean="0">
              <a:latin typeface="+mj-lt"/>
            </a:endParaRPr>
          </a:p>
          <a:p>
            <a:r>
              <a:rPr lang="cs-CZ" dirty="0" smtClean="0">
                <a:latin typeface="+mj-lt"/>
              </a:rPr>
              <a:t>Často jmenované součásti vzdělávacího obsahu: </a:t>
            </a:r>
            <a:r>
              <a:rPr lang="cs-CZ" dirty="0">
                <a:solidFill>
                  <a:schemeClr val="accent1"/>
                </a:solidFill>
                <a:latin typeface="+mj-lt"/>
              </a:rPr>
              <a:t>historické a soudobé umění, </a:t>
            </a:r>
            <a:r>
              <a:rPr lang="cs-CZ" dirty="0" smtClean="0">
                <a:solidFill>
                  <a:schemeClr val="accent1"/>
                </a:solidFill>
                <a:latin typeface="+mj-lt"/>
              </a:rPr>
              <a:t>procesuálně založené umění, </a:t>
            </a:r>
            <a:r>
              <a:rPr lang="cs-CZ" dirty="0">
                <a:solidFill>
                  <a:schemeClr val="accent1"/>
                </a:solidFill>
                <a:latin typeface="+mj-lt"/>
              </a:rPr>
              <a:t>architektura, tradiční řemeslná produkce a design, analogická a digitální </a:t>
            </a:r>
            <a:r>
              <a:rPr lang="cs-CZ" dirty="0" smtClean="0">
                <a:solidFill>
                  <a:schemeClr val="accent1"/>
                </a:solidFill>
                <a:latin typeface="+mj-lt"/>
              </a:rPr>
              <a:t>média, </a:t>
            </a:r>
            <a:r>
              <a:rPr lang="cs-CZ" dirty="0">
                <a:solidFill>
                  <a:schemeClr val="accent1"/>
                </a:solidFill>
                <a:latin typeface="+mj-lt"/>
              </a:rPr>
              <a:t>video, performativní inscenace, tvůrčí praxe, obrazy každodennosti, vizuální média, tvorba životního prostředí, estetika všedního dne, řemeslná praxe, technika, </a:t>
            </a:r>
            <a:r>
              <a:rPr lang="cs-CZ" dirty="0" smtClean="0">
                <a:solidFill>
                  <a:schemeClr val="accent1"/>
                </a:solidFill>
                <a:latin typeface="+mj-lt"/>
              </a:rPr>
              <a:t>vizuální </a:t>
            </a:r>
            <a:r>
              <a:rPr lang="cs-CZ" dirty="0">
                <a:solidFill>
                  <a:schemeClr val="accent1"/>
                </a:solidFill>
                <a:latin typeface="+mj-lt"/>
              </a:rPr>
              <a:t>kultura, typografie, masmédia a populární kultura. </a:t>
            </a:r>
            <a:endParaRPr lang="cs-CZ" dirty="0" smtClean="0">
              <a:solidFill>
                <a:schemeClr val="accent1"/>
              </a:solidFill>
              <a:latin typeface="+mj-lt"/>
            </a:endParaRPr>
          </a:p>
          <a:p>
            <a:r>
              <a:rPr lang="cs-CZ" dirty="0" smtClean="0">
                <a:latin typeface="+mj-lt"/>
              </a:rPr>
              <a:t>Výrazové </a:t>
            </a:r>
            <a:r>
              <a:rPr lang="cs-CZ" dirty="0">
                <a:latin typeface="+mj-lt"/>
              </a:rPr>
              <a:t>možnosti: malby, kresby, grafiky, plastiky, prostorové tvorby, fotografie, filmu, nových médií, hry a akce, tvorba životního prostředí.</a:t>
            </a: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24</a:t>
            </a:fld>
            <a:endParaRPr lang="en-US" dirty="0"/>
          </a:p>
        </p:txBody>
      </p:sp>
    </p:spTree>
    <p:extLst>
      <p:ext uri="{BB962C8B-B14F-4D97-AF65-F5344CB8AC3E}">
        <p14:creationId xmlns:p14="http://schemas.microsoft.com/office/powerpoint/2010/main" val="11343556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97280" y="286603"/>
            <a:ext cx="10058400" cy="2069322"/>
          </a:xfrm>
        </p:spPr>
        <p:txBody>
          <a:bodyPr>
            <a:normAutofit/>
          </a:bodyPr>
          <a:lstStyle/>
          <a:p>
            <a:r>
              <a:rPr lang="cs-CZ" sz="4400" dirty="0" smtClean="0">
                <a:solidFill>
                  <a:srgbClr val="C00000"/>
                </a:solidFill>
              </a:rPr>
              <a:t>Celistvý rozvoj osobnosti žáka nad oborové kompetence...</a:t>
            </a:r>
            <a:r>
              <a:rPr lang="cs-CZ" sz="4400" dirty="0"/>
              <a:t/>
            </a:r>
            <a:br>
              <a:rPr lang="cs-CZ" sz="4400" dirty="0"/>
            </a:br>
            <a:endParaRPr lang="cs-CZ" sz="4400" dirty="0"/>
          </a:p>
        </p:txBody>
      </p:sp>
      <p:sp>
        <p:nvSpPr>
          <p:cNvPr id="3" name="Zástupný symbol pro obsah 2"/>
          <p:cNvSpPr>
            <a:spLocks noGrp="1"/>
          </p:cNvSpPr>
          <p:nvPr>
            <p:ph idx="1"/>
          </p:nvPr>
        </p:nvSpPr>
        <p:spPr/>
        <p:txBody>
          <a:bodyPr>
            <a:normAutofit/>
          </a:bodyPr>
          <a:lstStyle/>
          <a:p>
            <a:endParaRPr lang="cs-CZ" dirty="0" smtClean="0"/>
          </a:p>
          <a:p>
            <a:r>
              <a:rPr lang="cs-CZ" dirty="0" smtClean="0">
                <a:latin typeface="+mj-lt"/>
              </a:rPr>
              <a:t>Odborníci jmenují jako cíle rozvoj:</a:t>
            </a:r>
          </a:p>
          <a:p>
            <a:r>
              <a:rPr lang="cs-CZ" dirty="0" smtClean="0">
                <a:latin typeface="+mj-lt"/>
              </a:rPr>
              <a:t>kreativního </a:t>
            </a:r>
            <a:r>
              <a:rPr lang="cs-CZ" dirty="0">
                <a:latin typeface="+mj-lt"/>
              </a:rPr>
              <a:t>myšlení a jednání, řešení problémů,</a:t>
            </a:r>
          </a:p>
          <a:p>
            <a:pPr lvl="0"/>
            <a:r>
              <a:rPr lang="cs-CZ" dirty="0">
                <a:latin typeface="+mj-lt"/>
              </a:rPr>
              <a:t>r</a:t>
            </a:r>
            <a:r>
              <a:rPr lang="cs-CZ" dirty="0" smtClean="0">
                <a:latin typeface="+mj-lt"/>
              </a:rPr>
              <a:t>ozvoj </a:t>
            </a:r>
            <a:r>
              <a:rPr lang="cs-CZ" dirty="0">
                <a:latin typeface="+mj-lt"/>
              </a:rPr>
              <a:t>osobní kompetence</a:t>
            </a:r>
            <a:r>
              <a:rPr lang="cs-CZ" dirty="0" smtClean="0">
                <a:latin typeface="+mj-lt"/>
              </a:rPr>
              <a:t>, invence </a:t>
            </a:r>
            <a:r>
              <a:rPr lang="cs-CZ" dirty="0">
                <a:latin typeface="+mj-lt"/>
              </a:rPr>
              <a:t>a </a:t>
            </a:r>
            <a:r>
              <a:rPr lang="cs-CZ" dirty="0" smtClean="0">
                <a:latin typeface="+mj-lt"/>
              </a:rPr>
              <a:t>kreativity,</a:t>
            </a:r>
            <a:endParaRPr lang="cs-CZ" dirty="0">
              <a:latin typeface="+mj-lt"/>
            </a:endParaRPr>
          </a:p>
          <a:p>
            <a:pPr lvl="0"/>
            <a:r>
              <a:rPr lang="cs-CZ" dirty="0" smtClean="0">
                <a:latin typeface="+mj-lt"/>
              </a:rPr>
              <a:t>schopnosti </a:t>
            </a:r>
            <a:r>
              <a:rPr lang="cs-CZ" dirty="0">
                <a:latin typeface="+mj-lt"/>
              </a:rPr>
              <a:t>prezentace </a:t>
            </a:r>
            <a:r>
              <a:rPr lang="cs-CZ" dirty="0" smtClean="0">
                <a:latin typeface="+mj-lt"/>
              </a:rPr>
              <a:t>a reflexe </a:t>
            </a:r>
            <a:r>
              <a:rPr lang="cs-CZ" dirty="0">
                <a:latin typeface="+mj-lt"/>
              </a:rPr>
              <a:t>(často </a:t>
            </a:r>
            <a:r>
              <a:rPr lang="cs-CZ" dirty="0" smtClean="0">
                <a:latin typeface="+mj-lt"/>
              </a:rPr>
              <a:t>spojováno s tvorbou portfolia).</a:t>
            </a:r>
          </a:p>
          <a:p>
            <a:endParaRPr lang="cs-CZ" dirty="0"/>
          </a:p>
          <a:p>
            <a:r>
              <a:rPr lang="cs-CZ" dirty="0">
                <a:latin typeface="+mj-lt"/>
              </a:rPr>
              <a:t>Většina odborníků se věnuje </a:t>
            </a:r>
            <a:r>
              <a:rPr lang="cs-CZ" dirty="0" smtClean="0">
                <a:solidFill>
                  <a:schemeClr val="accent1"/>
                </a:solidFill>
                <a:latin typeface="+mj-lt"/>
              </a:rPr>
              <a:t>personální </a:t>
            </a:r>
            <a:r>
              <a:rPr lang="cs-CZ" dirty="0">
                <a:solidFill>
                  <a:schemeClr val="accent1"/>
                </a:solidFill>
                <a:latin typeface="+mj-lt"/>
              </a:rPr>
              <a:t>kompetenci</a:t>
            </a:r>
            <a:r>
              <a:rPr lang="cs-CZ" dirty="0">
                <a:latin typeface="+mj-lt"/>
              </a:rPr>
              <a:t>. Mezi cíli </a:t>
            </a:r>
            <a:r>
              <a:rPr lang="cs-CZ" dirty="0" smtClean="0">
                <a:latin typeface="+mj-lt"/>
              </a:rPr>
              <a:t>jmenují: </a:t>
            </a:r>
            <a:r>
              <a:rPr lang="cs-CZ" dirty="0">
                <a:latin typeface="+mj-lt"/>
              </a:rPr>
              <a:t>získání sebevědomí, kritického myšlení, </a:t>
            </a:r>
            <a:r>
              <a:rPr lang="cs-CZ" dirty="0" smtClean="0">
                <a:latin typeface="+mj-lt"/>
              </a:rPr>
              <a:t>invence, senzibility, kompetence k </a:t>
            </a:r>
            <a:r>
              <a:rPr lang="cs-CZ" dirty="0">
                <a:latin typeface="+mj-lt"/>
              </a:rPr>
              <a:t>řešení problémů, </a:t>
            </a:r>
            <a:r>
              <a:rPr lang="cs-CZ" dirty="0" smtClean="0">
                <a:latin typeface="+mj-lt"/>
              </a:rPr>
              <a:t>schopnosti imaginace a kreativního </a:t>
            </a:r>
            <a:r>
              <a:rPr lang="cs-CZ" dirty="0">
                <a:latin typeface="+mj-lt"/>
              </a:rPr>
              <a:t>myšlení. </a:t>
            </a:r>
          </a:p>
          <a:p>
            <a:pPr lvl="0"/>
            <a:endParaRPr lang="cs-CZ" dirty="0"/>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25</a:t>
            </a:fld>
            <a:endParaRPr lang="en-US" dirty="0"/>
          </a:p>
        </p:txBody>
      </p:sp>
    </p:spTree>
    <p:extLst>
      <p:ext uri="{BB962C8B-B14F-4D97-AF65-F5344CB8AC3E}">
        <p14:creationId xmlns:p14="http://schemas.microsoft.com/office/powerpoint/2010/main" val="421273516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alpha val="32000"/>
          </a:schemeClr>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xfrm>
            <a:off x="1097280" y="286603"/>
            <a:ext cx="10058400" cy="2042260"/>
          </a:xfrm>
        </p:spPr>
        <p:txBody>
          <a:bodyPr>
            <a:normAutofit fontScale="90000"/>
          </a:bodyPr>
          <a:lstStyle/>
          <a:p>
            <a:r>
              <a:rPr lang="cs-CZ" dirty="0" smtClean="0">
                <a:solidFill>
                  <a:srgbClr val="C00000"/>
                </a:solidFill>
              </a:rPr>
              <a:t>Ilustrativní </a:t>
            </a:r>
            <a:r>
              <a:rPr lang="cs-CZ" dirty="0">
                <a:solidFill>
                  <a:srgbClr val="C00000"/>
                </a:solidFill>
              </a:rPr>
              <a:t>výzkumná sonda </a:t>
            </a:r>
            <a:r>
              <a:rPr lang="cs-CZ" dirty="0" smtClean="0">
                <a:solidFill>
                  <a:srgbClr val="C00000"/>
                </a:solidFill>
              </a:rPr>
              <a:t>- česká </a:t>
            </a:r>
            <a:r>
              <a:rPr lang="cs-CZ" dirty="0">
                <a:solidFill>
                  <a:srgbClr val="C00000"/>
                </a:solidFill>
              </a:rPr>
              <a:t>gymnaziální praxe v mezinárodním srovnání</a:t>
            </a:r>
            <a:r>
              <a:rPr lang="cs-CZ" dirty="0">
                <a:solidFill>
                  <a:schemeClr val="bg1"/>
                </a:solidFill>
              </a:rPr>
              <a:t/>
            </a:r>
            <a:br>
              <a:rPr lang="cs-CZ" dirty="0">
                <a:solidFill>
                  <a:schemeClr val="bg1"/>
                </a:solidFill>
              </a:rPr>
            </a:br>
            <a:endParaRPr lang="cs-CZ" dirty="0"/>
          </a:p>
        </p:txBody>
      </p:sp>
      <p:sp>
        <p:nvSpPr>
          <p:cNvPr id="3" name="Zástupný symbol pro obsah 2"/>
          <p:cNvSpPr>
            <a:spLocks noGrp="1"/>
          </p:cNvSpPr>
          <p:nvPr>
            <p:ph idx="1"/>
          </p:nvPr>
        </p:nvSpPr>
        <p:spPr/>
        <p:txBody>
          <a:bodyPr/>
          <a:lstStyle/>
          <a:p>
            <a:endParaRPr lang="cs-CZ" b="1" dirty="0" smtClean="0">
              <a:solidFill>
                <a:schemeClr val="bg1"/>
              </a:solidFill>
              <a:latin typeface="+mj-lt"/>
            </a:endParaRPr>
          </a:p>
          <a:p>
            <a:r>
              <a:rPr lang="en-US" b="1" dirty="0" smtClean="0">
                <a:solidFill>
                  <a:schemeClr val="bg1"/>
                </a:solidFill>
                <a:latin typeface="+mj-lt"/>
              </a:rPr>
              <a:t>European </a:t>
            </a:r>
            <a:r>
              <a:rPr lang="en-US" b="1" dirty="0">
                <a:solidFill>
                  <a:schemeClr val="bg1"/>
                </a:solidFill>
                <a:latin typeface="+mj-lt"/>
              </a:rPr>
              <a:t>Framework of Reference </a:t>
            </a:r>
            <a:r>
              <a:rPr lang="cs-CZ" b="1" dirty="0" smtClean="0">
                <a:solidFill>
                  <a:schemeClr val="bg1"/>
                </a:solidFill>
                <a:latin typeface="+mj-lt"/>
              </a:rPr>
              <a:t>for</a:t>
            </a:r>
            <a:r>
              <a:rPr lang="en-US" b="1" dirty="0" smtClean="0">
                <a:solidFill>
                  <a:schemeClr val="bg1"/>
                </a:solidFill>
                <a:latin typeface="+mj-lt"/>
              </a:rPr>
              <a:t> </a:t>
            </a:r>
            <a:r>
              <a:rPr lang="en-US" b="1" dirty="0">
                <a:solidFill>
                  <a:schemeClr val="bg1"/>
                </a:solidFill>
                <a:latin typeface="+mj-lt"/>
              </a:rPr>
              <a:t>Visual Literacy </a:t>
            </a:r>
            <a:r>
              <a:rPr lang="cs-CZ" b="1" dirty="0" smtClean="0">
                <a:solidFill>
                  <a:schemeClr val="bg1"/>
                </a:solidFill>
                <a:latin typeface="+mj-lt"/>
              </a:rPr>
              <a:t>(2016) jako </a:t>
            </a:r>
            <a:r>
              <a:rPr lang="cs-CZ" b="1" dirty="0">
                <a:solidFill>
                  <a:schemeClr val="bg1"/>
                </a:solidFill>
                <a:latin typeface="+mj-lt"/>
              </a:rPr>
              <a:t>nástroj evaluace a komparace </a:t>
            </a:r>
            <a:r>
              <a:rPr lang="cs-CZ" b="1" dirty="0" smtClean="0">
                <a:solidFill>
                  <a:schemeClr val="bg1"/>
                </a:solidFill>
                <a:latin typeface="+mj-lt"/>
              </a:rPr>
              <a:t>       </a:t>
            </a:r>
            <a:r>
              <a:rPr lang="cs-CZ" b="1" dirty="0">
                <a:solidFill>
                  <a:schemeClr val="bg1"/>
                </a:solidFill>
                <a:latin typeface="+mj-lt"/>
              </a:rPr>
              <a:t>pedagogiky </a:t>
            </a:r>
            <a:r>
              <a:rPr lang="cs-CZ" b="1" dirty="0" smtClean="0">
                <a:solidFill>
                  <a:schemeClr val="bg1"/>
                </a:solidFill>
                <a:latin typeface="+mj-lt"/>
              </a:rPr>
              <a:t>umění?</a:t>
            </a:r>
          </a:p>
          <a:p>
            <a:endParaRPr lang="cs-CZ" dirty="0"/>
          </a:p>
          <a:p>
            <a:endParaRPr lang="cs-CZ" dirty="0" smtClean="0">
              <a:solidFill>
                <a:schemeClr val="tx1"/>
              </a:solidFill>
            </a:endParaRPr>
          </a:p>
          <a:p>
            <a:pPr marL="0" indent="0">
              <a:buNone/>
            </a:pPr>
            <a:endParaRPr lang="cs-CZ" sz="2400" dirty="0" smtClean="0">
              <a:solidFill>
                <a:schemeClr val="bg1"/>
              </a:solidFill>
            </a:endParaRPr>
          </a:p>
          <a:p>
            <a:pPr marL="0" indent="0">
              <a:buNone/>
            </a:pPr>
            <a:endParaRPr lang="cs-CZ" sz="2400" dirty="0">
              <a:solidFill>
                <a:schemeClr val="bg1"/>
              </a:solidFill>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26</a:t>
            </a:fld>
            <a:endParaRPr lang="en-US" dirty="0"/>
          </a:p>
        </p:txBody>
      </p:sp>
    </p:spTree>
    <p:extLst>
      <p:ext uri="{BB962C8B-B14F-4D97-AF65-F5344CB8AC3E}">
        <p14:creationId xmlns:p14="http://schemas.microsoft.com/office/powerpoint/2010/main" val="407836911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pic>
        <p:nvPicPr>
          <p:cNvPr id="4" name="Zástupný symbol pro obsah 3"/>
          <p:cNvPicPr>
            <a:picLocks noGrp="1" noChangeAspect="1"/>
          </p:cNvPicPr>
          <p:nvPr>
            <p:ph idx="1"/>
          </p:nvPr>
        </p:nvPicPr>
        <p:blipFill>
          <a:blip r:embed="rId2"/>
          <a:stretch>
            <a:fillRect/>
          </a:stretch>
        </p:blipFill>
        <p:spPr>
          <a:xfrm>
            <a:off x="-5953" y="0"/>
            <a:ext cx="12197953" cy="6858000"/>
          </a:xfrm>
          <a:prstGeom prst="rect">
            <a:avLst/>
          </a:prstGeom>
        </p:spPr>
      </p:pic>
      <p:sp>
        <p:nvSpPr>
          <p:cNvPr id="3" name="Zástupný symbol pro číslo snímku 2"/>
          <p:cNvSpPr>
            <a:spLocks noGrp="1"/>
          </p:cNvSpPr>
          <p:nvPr>
            <p:ph type="sldNum" sz="quarter" idx="12"/>
          </p:nvPr>
        </p:nvSpPr>
        <p:spPr/>
        <p:txBody>
          <a:bodyPr/>
          <a:lstStyle/>
          <a:p>
            <a:fld id="{6D22F896-40B5-4ADD-8801-0D06FADFA095}" type="slidenum">
              <a:rPr lang="en-US" smtClean="0"/>
              <a:t>27</a:t>
            </a:fld>
            <a:endParaRPr lang="en-US" dirty="0"/>
          </a:p>
        </p:txBody>
      </p:sp>
    </p:spTree>
    <p:extLst>
      <p:ext uri="{BB962C8B-B14F-4D97-AF65-F5344CB8AC3E}">
        <p14:creationId xmlns:p14="http://schemas.microsoft.com/office/powerpoint/2010/main" val="113773525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Očekávané výstupy – oborové kompetence </a:t>
            </a:r>
            <a:endParaRPr lang="cs-CZ" sz="4400" dirty="0"/>
          </a:p>
        </p:txBody>
      </p:sp>
      <p:sp>
        <p:nvSpPr>
          <p:cNvPr id="3" name="Zástupný symbol pro obsah 2"/>
          <p:cNvSpPr>
            <a:spLocks noGrp="1"/>
          </p:cNvSpPr>
          <p:nvPr>
            <p:ph idx="1"/>
          </p:nvPr>
        </p:nvSpPr>
        <p:spPr>
          <a:xfrm>
            <a:off x="1097280" y="1853270"/>
            <a:ext cx="10058400" cy="4620578"/>
          </a:xfrm>
        </p:spPr>
        <p:txBody>
          <a:bodyPr>
            <a:normAutofit fontScale="25000" lnSpcReduction="20000"/>
          </a:bodyPr>
          <a:lstStyle/>
          <a:p>
            <a:r>
              <a:rPr lang="cs-CZ" sz="8000" b="1" dirty="0">
                <a:latin typeface="+mj-lt"/>
              </a:rPr>
              <a:t>Obrazy/objekty </a:t>
            </a:r>
            <a:r>
              <a:rPr lang="cs-CZ" sz="8000" b="1" dirty="0" smtClean="0">
                <a:latin typeface="+mj-lt"/>
              </a:rPr>
              <a:t> </a:t>
            </a:r>
          </a:p>
          <a:p>
            <a:r>
              <a:rPr lang="cs-CZ" sz="8000" dirty="0" smtClean="0">
                <a:solidFill>
                  <a:schemeClr val="accent1"/>
                </a:solidFill>
                <a:latin typeface="+mj-lt"/>
              </a:rPr>
              <a:t>popsat</a:t>
            </a:r>
            <a:r>
              <a:rPr lang="cs-CZ" sz="8000" dirty="0" smtClean="0">
                <a:latin typeface="+mj-lt"/>
              </a:rPr>
              <a:t> </a:t>
            </a:r>
            <a:r>
              <a:rPr lang="cs-CZ" sz="8000" dirty="0">
                <a:latin typeface="+mj-lt"/>
              </a:rPr>
              <a:t>(něm. </a:t>
            </a:r>
            <a:r>
              <a:rPr lang="cs-CZ" sz="8000" dirty="0" smtClean="0">
                <a:latin typeface="+mj-lt"/>
              </a:rPr>
              <a:t>beschreiben, </a:t>
            </a:r>
            <a:r>
              <a:rPr lang="cs-CZ" sz="8000" dirty="0">
                <a:latin typeface="+mj-lt"/>
              </a:rPr>
              <a:t>angl. describe</a:t>
            </a:r>
            <a:r>
              <a:rPr lang="cs-CZ" sz="8000" dirty="0" smtClean="0">
                <a:latin typeface="+mj-lt"/>
              </a:rPr>
              <a:t>); </a:t>
            </a:r>
            <a:r>
              <a:rPr lang="cs-CZ" sz="8000" dirty="0" smtClean="0">
                <a:solidFill>
                  <a:schemeClr val="accent1"/>
                </a:solidFill>
                <a:latin typeface="+mj-lt"/>
              </a:rPr>
              <a:t>imaginovat</a:t>
            </a:r>
            <a:r>
              <a:rPr lang="cs-CZ" sz="8000" dirty="0" smtClean="0">
                <a:latin typeface="+mj-lt"/>
              </a:rPr>
              <a:t> (něm. imaginieren, angl. envision);</a:t>
            </a:r>
          </a:p>
          <a:p>
            <a:pPr lvl="0"/>
            <a:r>
              <a:rPr lang="cs-CZ" sz="8000" dirty="0" smtClean="0">
                <a:solidFill>
                  <a:schemeClr val="accent1"/>
                </a:solidFill>
                <a:latin typeface="+mj-lt"/>
              </a:rPr>
              <a:t>navrhnout</a:t>
            </a:r>
            <a:r>
              <a:rPr lang="cs-CZ" sz="8000" dirty="0" smtClean="0">
                <a:latin typeface="+mj-lt"/>
              </a:rPr>
              <a:t> </a:t>
            </a:r>
            <a:r>
              <a:rPr lang="cs-CZ" sz="8000" dirty="0">
                <a:latin typeface="+mj-lt"/>
              </a:rPr>
              <a:t>(něm. entwerfen, angl. draft</a:t>
            </a:r>
            <a:r>
              <a:rPr lang="cs-CZ" sz="8000" dirty="0" smtClean="0">
                <a:latin typeface="+mj-lt"/>
              </a:rPr>
              <a:t>); </a:t>
            </a:r>
            <a:r>
              <a:rPr lang="cs-CZ" sz="8000" dirty="0" smtClean="0">
                <a:solidFill>
                  <a:schemeClr val="accent1"/>
                </a:solidFill>
                <a:latin typeface="+mj-lt"/>
              </a:rPr>
              <a:t>tvořit</a:t>
            </a:r>
            <a:r>
              <a:rPr lang="cs-CZ" sz="8000" dirty="0" smtClean="0">
                <a:latin typeface="+mj-lt"/>
              </a:rPr>
              <a:t> (něm. gestalten, angl. create, design);</a:t>
            </a:r>
          </a:p>
          <a:p>
            <a:pPr lvl="0"/>
            <a:r>
              <a:rPr lang="cs-CZ" sz="8000" dirty="0" smtClean="0">
                <a:solidFill>
                  <a:schemeClr val="accent1"/>
                </a:solidFill>
                <a:latin typeface="+mj-lt"/>
              </a:rPr>
              <a:t>experimentovat</a:t>
            </a:r>
            <a:r>
              <a:rPr lang="cs-CZ" sz="8000" dirty="0" smtClean="0">
                <a:latin typeface="+mj-lt"/>
              </a:rPr>
              <a:t> </a:t>
            </a:r>
            <a:r>
              <a:rPr lang="cs-CZ" sz="8000" dirty="0">
                <a:latin typeface="+mj-lt"/>
              </a:rPr>
              <a:t>(něm. experimentieren, angl. experiment</a:t>
            </a:r>
            <a:r>
              <a:rPr lang="cs-CZ" sz="8000" dirty="0" smtClean="0">
                <a:latin typeface="+mj-lt"/>
              </a:rPr>
              <a:t>); </a:t>
            </a:r>
            <a:r>
              <a:rPr lang="cs-CZ" sz="8000" dirty="0" smtClean="0">
                <a:solidFill>
                  <a:schemeClr val="accent1"/>
                </a:solidFill>
                <a:latin typeface="+mj-lt"/>
              </a:rPr>
              <a:t>realizovat</a:t>
            </a:r>
            <a:r>
              <a:rPr lang="cs-CZ" sz="8000" dirty="0" smtClean="0">
                <a:latin typeface="+mj-lt"/>
              </a:rPr>
              <a:t> </a:t>
            </a:r>
            <a:r>
              <a:rPr lang="cs-CZ" sz="8000" dirty="0">
                <a:latin typeface="+mj-lt"/>
              </a:rPr>
              <a:t>(něm. realisieren, angl. make);</a:t>
            </a:r>
          </a:p>
          <a:p>
            <a:pPr lvl="0"/>
            <a:r>
              <a:rPr lang="cs-CZ" sz="8000" dirty="0">
                <a:solidFill>
                  <a:schemeClr val="accent1"/>
                </a:solidFill>
                <a:latin typeface="+mj-lt"/>
              </a:rPr>
              <a:t>užít, využít </a:t>
            </a:r>
            <a:r>
              <a:rPr lang="cs-CZ" sz="8000" dirty="0">
                <a:latin typeface="+mj-lt"/>
              </a:rPr>
              <a:t>(něm. verwenden, angl. use</a:t>
            </a:r>
            <a:r>
              <a:rPr lang="cs-CZ" sz="8000" dirty="0" smtClean="0">
                <a:latin typeface="+mj-lt"/>
              </a:rPr>
              <a:t>); </a:t>
            </a:r>
            <a:r>
              <a:rPr lang="cs-CZ" sz="8000" dirty="0" smtClean="0">
                <a:solidFill>
                  <a:schemeClr val="accent1"/>
                </a:solidFill>
                <a:latin typeface="+mj-lt"/>
              </a:rPr>
              <a:t>komunikovat </a:t>
            </a:r>
            <a:r>
              <a:rPr lang="cs-CZ" sz="8000" dirty="0">
                <a:solidFill>
                  <a:schemeClr val="accent1"/>
                </a:solidFill>
                <a:latin typeface="+mj-lt"/>
              </a:rPr>
              <a:t>(něm. kommunizieren, angl. communicate by images</a:t>
            </a:r>
            <a:r>
              <a:rPr lang="cs-CZ" sz="8000" dirty="0" smtClean="0">
                <a:solidFill>
                  <a:schemeClr val="accent1"/>
                </a:solidFill>
                <a:latin typeface="+mj-lt"/>
              </a:rPr>
              <a:t>); </a:t>
            </a:r>
          </a:p>
          <a:p>
            <a:pPr lvl="0"/>
            <a:r>
              <a:rPr lang="cs-CZ" sz="8000" dirty="0" smtClean="0">
                <a:solidFill>
                  <a:schemeClr val="accent1"/>
                </a:solidFill>
                <a:latin typeface="+mj-lt"/>
              </a:rPr>
              <a:t>prezentovat</a:t>
            </a:r>
            <a:r>
              <a:rPr lang="cs-CZ" sz="8000" dirty="0" smtClean="0">
                <a:latin typeface="+mj-lt"/>
              </a:rPr>
              <a:t> (něm. präsentieren, angl. present); </a:t>
            </a:r>
            <a:r>
              <a:rPr lang="cs-CZ" sz="8000" dirty="0" smtClean="0">
                <a:solidFill>
                  <a:schemeClr val="accent1"/>
                </a:solidFill>
                <a:latin typeface="+mj-lt"/>
              </a:rPr>
              <a:t>vnímat </a:t>
            </a:r>
            <a:r>
              <a:rPr lang="cs-CZ" sz="8000" dirty="0" smtClean="0">
                <a:latin typeface="+mj-lt"/>
              </a:rPr>
              <a:t>(něm. wahrnehmen, angl. perceive);</a:t>
            </a:r>
          </a:p>
          <a:p>
            <a:pPr lvl="0"/>
            <a:r>
              <a:rPr lang="cs-CZ" sz="8000" dirty="0" smtClean="0">
                <a:solidFill>
                  <a:schemeClr val="accent1"/>
                </a:solidFill>
                <a:latin typeface="+mj-lt"/>
              </a:rPr>
              <a:t>analyzovat</a:t>
            </a:r>
            <a:r>
              <a:rPr lang="cs-CZ" sz="8000" dirty="0" smtClean="0">
                <a:latin typeface="+mj-lt"/>
              </a:rPr>
              <a:t> </a:t>
            </a:r>
            <a:r>
              <a:rPr lang="cs-CZ" sz="8000" dirty="0">
                <a:latin typeface="+mj-lt"/>
              </a:rPr>
              <a:t>(něm. untersuchen, angl. analyse</a:t>
            </a:r>
            <a:r>
              <a:rPr lang="cs-CZ" sz="8000" dirty="0" smtClean="0">
                <a:latin typeface="+mj-lt"/>
              </a:rPr>
              <a:t>); </a:t>
            </a:r>
            <a:r>
              <a:rPr lang="cs-CZ" sz="8000" dirty="0" smtClean="0">
                <a:solidFill>
                  <a:schemeClr val="accent1"/>
                </a:solidFill>
                <a:latin typeface="+mj-lt"/>
              </a:rPr>
              <a:t>interpretovat</a:t>
            </a:r>
            <a:r>
              <a:rPr lang="cs-CZ" sz="8000" dirty="0" smtClean="0">
                <a:latin typeface="+mj-lt"/>
              </a:rPr>
              <a:t> </a:t>
            </a:r>
            <a:r>
              <a:rPr lang="cs-CZ" sz="8000" dirty="0">
                <a:latin typeface="+mj-lt"/>
              </a:rPr>
              <a:t>(něm. deuten, angl. interpret);</a:t>
            </a:r>
          </a:p>
          <a:p>
            <a:pPr lvl="0"/>
            <a:r>
              <a:rPr lang="cs-CZ" sz="8000" dirty="0">
                <a:solidFill>
                  <a:schemeClr val="accent1"/>
                </a:solidFill>
                <a:latin typeface="+mj-lt"/>
              </a:rPr>
              <a:t>posoudit, hodnotit </a:t>
            </a:r>
            <a:r>
              <a:rPr lang="cs-CZ" sz="8000" dirty="0">
                <a:latin typeface="+mj-lt"/>
              </a:rPr>
              <a:t>(něm. </a:t>
            </a:r>
            <a:r>
              <a:rPr lang="cs-CZ" sz="8000" dirty="0" smtClean="0">
                <a:latin typeface="+mj-lt"/>
              </a:rPr>
              <a:t>beurteilen, </a:t>
            </a:r>
            <a:r>
              <a:rPr lang="cs-CZ" sz="8000" dirty="0">
                <a:latin typeface="+mj-lt"/>
              </a:rPr>
              <a:t>angl. judge, evaluate);</a:t>
            </a:r>
          </a:p>
          <a:p>
            <a:pPr lvl="0"/>
            <a:r>
              <a:rPr lang="cs-CZ" sz="8000" dirty="0">
                <a:solidFill>
                  <a:schemeClr val="accent1"/>
                </a:solidFill>
                <a:latin typeface="+mj-lt"/>
              </a:rPr>
              <a:t>učinit estetickou zkušenost </a:t>
            </a:r>
            <a:r>
              <a:rPr lang="cs-CZ" sz="8000" dirty="0">
                <a:latin typeface="+mj-lt"/>
              </a:rPr>
              <a:t>(něm. ästhetisch erfahren, angl. experience aesthetically</a:t>
            </a:r>
            <a:r>
              <a:rPr lang="cs-CZ" sz="8000" dirty="0" smtClean="0">
                <a:latin typeface="+mj-lt"/>
              </a:rPr>
              <a:t>); vcítit </a:t>
            </a:r>
            <a:r>
              <a:rPr lang="cs-CZ" sz="8000" dirty="0">
                <a:latin typeface="+mj-lt"/>
              </a:rPr>
              <a:t>se (něm. einfühlen, angl. empathise);</a:t>
            </a:r>
          </a:p>
          <a:p>
            <a:pPr lvl="0"/>
            <a:r>
              <a:rPr lang="cs-CZ" sz="8000" dirty="0">
                <a:solidFill>
                  <a:schemeClr val="accent1"/>
                </a:solidFill>
                <a:latin typeface="+mj-lt"/>
              </a:rPr>
              <a:t>ocenit, ohodnotit </a:t>
            </a:r>
            <a:r>
              <a:rPr lang="cs-CZ" sz="8000" dirty="0">
                <a:latin typeface="+mj-lt"/>
              </a:rPr>
              <a:t>(něm. </a:t>
            </a:r>
            <a:r>
              <a:rPr lang="cs-CZ" sz="8000" dirty="0" smtClean="0">
                <a:latin typeface="+mj-lt"/>
              </a:rPr>
              <a:t>wertschätzen, </a:t>
            </a:r>
            <a:r>
              <a:rPr lang="cs-CZ" sz="8000" dirty="0">
                <a:latin typeface="+mj-lt"/>
              </a:rPr>
              <a:t>angl. value, appreciate</a:t>
            </a:r>
            <a:r>
              <a:rPr lang="cs-CZ" sz="8000" dirty="0" smtClean="0">
                <a:latin typeface="+mj-lt"/>
              </a:rPr>
              <a:t>).</a:t>
            </a:r>
            <a:endParaRPr lang="cs-CZ" sz="4800" dirty="0"/>
          </a:p>
          <a:p>
            <a:pPr lvl="0"/>
            <a:endParaRPr lang="cs-CZ" sz="4800" dirty="0" smtClean="0"/>
          </a:p>
          <a:p>
            <a:pPr lvl="0"/>
            <a:endParaRPr lang="cs-CZ" sz="4800" dirty="0"/>
          </a:p>
          <a:p>
            <a:r>
              <a:rPr lang="cs-CZ" sz="4800" dirty="0"/>
              <a:t>Obraz je v rámci modelu ENViL (2015) definován jako souhrnný pojem pro vizuální fenomény, ať vnitřní či vnější reality člověka. Pojem se vztahuje nejen na plošná umělecká díla, ale také prostorové či časoprostorové formy výrazu, ať již z oblasti umění, vizuálních studií nebo veškeré lidské kultury.  </a:t>
            </a:r>
          </a:p>
          <a:p>
            <a:r>
              <a:rPr lang="de-DE" sz="4800" dirty="0"/>
              <a:t> </a:t>
            </a:r>
            <a:endParaRPr lang="cs-CZ" sz="4800" dirty="0"/>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28</a:t>
            </a:fld>
            <a:endParaRPr lang="en-US" dirty="0"/>
          </a:p>
        </p:txBody>
      </p:sp>
    </p:spTree>
    <p:extLst>
      <p:ext uri="{BB962C8B-B14F-4D97-AF65-F5344CB8AC3E}">
        <p14:creationId xmlns:p14="http://schemas.microsoft.com/office/powerpoint/2010/main" val="41156774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Empirická realita – výzkumný plán</a:t>
            </a:r>
            <a:endParaRPr lang="cs-CZ" sz="4400" dirty="0"/>
          </a:p>
        </p:txBody>
      </p:sp>
      <p:sp>
        <p:nvSpPr>
          <p:cNvPr id="3" name="Zástupný symbol pro obsah 2"/>
          <p:cNvSpPr>
            <a:spLocks noGrp="1"/>
          </p:cNvSpPr>
          <p:nvPr>
            <p:ph idx="1"/>
          </p:nvPr>
        </p:nvSpPr>
        <p:spPr/>
        <p:txBody>
          <a:bodyPr>
            <a:normAutofit fontScale="92500" lnSpcReduction="10000"/>
          </a:bodyPr>
          <a:lstStyle/>
          <a:p>
            <a:r>
              <a:rPr lang="cs-CZ" dirty="0">
                <a:latin typeface="+mj-lt"/>
              </a:rPr>
              <a:t>Sběr empirických dat byl realizován studenty KVV PedF UK v Praze v rámci jejich vysokoškolských praxí v roce </a:t>
            </a:r>
            <a:r>
              <a:rPr lang="cs-CZ" dirty="0">
                <a:solidFill>
                  <a:schemeClr val="accent1"/>
                </a:solidFill>
                <a:latin typeface="+mj-lt"/>
              </a:rPr>
              <a:t>2015 na 7 gymnáziích v průběhu ca 80 vyučovacích </a:t>
            </a:r>
            <a:r>
              <a:rPr lang="cs-CZ" dirty="0" smtClean="0">
                <a:solidFill>
                  <a:schemeClr val="accent1"/>
                </a:solidFill>
                <a:latin typeface="+mj-lt"/>
              </a:rPr>
              <a:t>hodin</a:t>
            </a:r>
            <a:r>
              <a:rPr lang="cs-CZ" dirty="0">
                <a:solidFill>
                  <a:schemeClr val="accent1"/>
                </a:solidFill>
                <a:latin typeface="+mj-lt"/>
              </a:rPr>
              <a:t> </a:t>
            </a:r>
            <a:r>
              <a:rPr lang="cs-CZ" dirty="0" smtClean="0">
                <a:latin typeface="+mj-lt"/>
              </a:rPr>
              <a:t>(</a:t>
            </a:r>
            <a:r>
              <a:rPr lang="de-DE" dirty="0" smtClean="0">
                <a:latin typeface="+mj-lt"/>
              </a:rPr>
              <a:t>Gymnázium </a:t>
            </a:r>
            <a:r>
              <a:rPr lang="de-DE" dirty="0">
                <a:latin typeface="+mj-lt"/>
              </a:rPr>
              <a:t>Na Pražačce, Gymnázium Jana Nerudy, Gymnázium Karviná, Gymnázium Na Zatlance, Gymnázium Budějovická</a:t>
            </a:r>
            <a:r>
              <a:rPr lang="cs-CZ" dirty="0">
                <a:latin typeface="+mj-lt"/>
              </a:rPr>
              <a:t>, </a:t>
            </a:r>
            <a:r>
              <a:rPr lang="de-DE" dirty="0">
                <a:latin typeface="+mj-lt"/>
              </a:rPr>
              <a:t>Gymnázium Špitálská</a:t>
            </a:r>
            <a:r>
              <a:rPr lang="cs-CZ" dirty="0">
                <a:latin typeface="+mj-lt"/>
              </a:rPr>
              <a:t>, </a:t>
            </a:r>
            <a:r>
              <a:rPr lang="de-DE" dirty="0">
                <a:latin typeface="+mj-lt"/>
              </a:rPr>
              <a:t>Gymnázium Nad </a:t>
            </a:r>
            <a:r>
              <a:rPr lang="de-DE" dirty="0" smtClean="0">
                <a:latin typeface="+mj-lt"/>
              </a:rPr>
              <a:t>Štolou</a:t>
            </a:r>
            <a:r>
              <a:rPr lang="cs-CZ" dirty="0" smtClean="0">
                <a:latin typeface="+mj-lt"/>
              </a:rPr>
              <a:t>). </a:t>
            </a:r>
          </a:p>
          <a:p>
            <a:r>
              <a:rPr lang="cs-CZ" dirty="0" smtClean="0">
                <a:solidFill>
                  <a:schemeClr val="accent1"/>
                </a:solidFill>
                <a:latin typeface="+mj-lt"/>
              </a:rPr>
              <a:t>Metody sběru dat: </a:t>
            </a:r>
            <a:r>
              <a:rPr lang="cs-CZ" dirty="0" smtClean="0">
                <a:latin typeface="+mj-lt"/>
              </a:rPr>
              <a:t>hospitační protokoly, fotodokumentace </a:t>
            </a:r>
            <a:r>
              <a:rPr lang="cs-CZ" dirty="0">
                <a:latin typeface="+mj-lt"/>
              </a:rPr>
              <a:t>tvůrčího procesu i výsledných výtvarných </a:t>
            </a:r>
            <a:r>
              <a:rPr lang="cs-CZ" dirty="0" smtClean="0">
                <a:latin typeface="+mj-lt"/>
              </a:rPr>
              <a:t>prací</a:t>
            </a:r>
            <a:r>
              <a:rPr lang="cs-CZ" dirty="0">
                <a:latin typeface="+mj-lt"/>
              </a:rPr>
              <a:t>.</a:t>
            </a:r>
            <a:endParaRPr lang="cs-CZ" dirty="0" smtClean="0">
              <a:latin typeface="+mj-lt"/>
            </a:endParaRPr>
          </a:p>
          <a:p>
            <a:r>
              <a:rPr lang="cs-CZ" dirty="0">
                <a:latin typeface="+mj-lt"/>
              </a:rPr>
              <a:t>Pozornost hospitujících studentů ve výuce fakultních učitelů byla zaměřena především na následující témata: </a:t>
            </a:r>
            <a:endParaRPr lang="cs-CZ" dirty="0" smtClean="0">
              <a:latin typeface="+mj-lt"/>
            </a:endParaRPr>
          </a:p>
          <a:p>
            <a:r>
              <a:rPr lang="cs-CZ" dirty="0" smtClean="0">
                <a:latin typeface="+mj-lt"/>
              </a:rPr>
              <a:t>1) design </a:t>
            </a:r>
            <a:r>
              <a:rPr lang="cs-CZ" dirty="0">
                <a:latin typeface="+mj-lt"/>
              </a:rPr>
              <a:t>vyučování zaměřeného na dosahování kompetencí, formulace </a:t>
            </a:r>
            <a:r>
              <a:rPr lang="cs-CZ" dirty="0" smtClean="0">
                <a:latin typeface="+mj-lt"/>
              </a:rPr>
              <a:t>výtvarných úloh; </a:t>
            </a:r>
          </a:p>
          <a:p>
            <a:r>
              <a:rPr lang="cs-CZ" dirty="0" smtClean="0">
                <a:latin typeface="+mj-lt"/>
              </a:rPr>
              <a:t>2) realizované </a:t>
            </a:r>
            <a:r>
              <a:rPr lang="cs-CZ" dirty="0">
                <a:latin typeface="+mj-lt"/>
              </a:rPr>
              <a:t>výstupy jako odraz profesních kompetencí učitelů</a:t>
            </a:r>
            <a:r>
              <a:rPr lang="cs-CZ" dirty="0" smtClean="0">
                <a:latin typeface="+mj-lt"/>
              </a:rPr>
              <a:t>;</a:t>
            </a:r>
          </a:p>
          <a:p>
            <a:r>
              <a:rPr lang="cs-CZ" dirty="0" smtClean="0">
                <a:latin typeface="+mj-lt"/>
              </a:rPr>
              <a:t>3) možnost </a:t>
            </a:r>
            <a:r>
              <a:rPr lang="cs-CZ" dirty="0">
                <a:latin typeface="+mj-lt"/>
              </a:rPr>
              <a:t>dosažení </a:t>
            </a:r>
            <a:r>
              <a:rPr lang="cs-CZ" dirty="0" smtClean="0">
                <a:latin typeface="+mj-lt"/>
              </a:rPr>
              <a:t>dílčích oborových </a:t>
            </a:r>
            <a:r>
              <a:rPr lang="cs-CZ" dirty="0">
                <a:latin typeface="+mj-lt"/>
              </a:rPr>
              <a:t>kompetencí </a:t>
            </a:r>
            <a:r>
              <a:rPr lang="cs-CZ" dirty="0" smtClean="0">
                <a:latin typeface="+mj-lt"/>
              </a:rPr>
              <a:t>dle prototypu Referenčního </a:t>
            </a:r>
            <a:r>
              <a:rPr lang="cs-CZ" dirty="0">
                <a:latin typeface="+mj-lt"/>
              </a:rPr>
              <a:t>rámce vizuální gramotnosti (ENViL 2015).</a:t>
            </a: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29</a:t>
            </a:fld>
            <a:endParaRPr lang="en-US" dirty="0"/>
          </a:p>
        </p:txBody>
      </p:sp>
    </p:spTree>
    <p:extLst>
      <p:ext uri="{BB962C8B-B14F-4D97-AF65-F5344CB8AC3E}">
        <p14:creationId xmlns:p14="http://schemas.microsoft.com/office/powerpoint/2010/main" val="40699393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Výzkumné otázky</a:t>
            </a:r>
            <a:endParaRPr lang="cs-CZ" sz="4400" dirty="0"/>
          </a:p>
        </p:txBody>
      </p:sp>
      <p:sp>
        <p:nvSpPr>
          <p:cNvPr id="3" name="Zástupný symbol pro obsah 2"/>
          <p:cNvSpPr>
            <a:spLocks noGrp="1"/>
          </p:cNvSpPr>
          <p:nvPr>
            <p:ph idx="1"/>
          </p:nvPr>
        </p:nvSpPr>
        <p:spPr>
          <a:xfrm>
            <a:off x="1097280" y="1845734"/>
            <a:ext cx="10058400" cy="4394428"/>
          </a:xfrm>
        </p:spPr>
        <p:txBody>
          <a:bodyPr>
            <a:normAutofit/>
          </a:bodyPr>
          <a:lstStyle/>
          <a:p>
            <a:r>
              <a:rPr lang="cs-CZ" dirty="0" smtClean="0">
                <a:solidFill>
                  <a:schemeClr val="accent1"/>
                </a:solidFill>
                <a:latin typeface="+mj-lt"/>
              </a:rPr>
              <a:t>Metoda vyhodnocení dat: </a:t>
            </a:r>
            <a:r>
              <a:rPr lang="cs-CZ" dirty="0" smtClean="0">
                <a:latin typeface="+mj-lt"/>
              </a:rPr>
              <a:t>kvalitativní obsahová analýza </a:t>
            </a:r>
            <a:r>
              <a:rPr lang="cs-CZ" dirty="0">
                <a:latin typeface="+mj-lt"/>
              </a:rPr>
              <a:t>podle </a:t>
            </a:r>
            <a:r>
              <a:rPr lang="cs-CZ" dirty="0" smtClean="0">
                <a:latin typeface="+mj-lt"/>
              </a:rPr>
              <a:t>P. Mayringa </a:t>
            </a:r>
            <a:r>
              <a:rPr lang="cs-CZ" dirty="0">
                <a:latin typeface="+mj-lt"/>
              </a:rPr>
              <a:t>(2007) </a:t>
            </a:r>
            <a:endParaRPr lang="cs-CZ" dirty="0" smtClean="0">
              <a:latin typeface="+mj-lt"/>
            </a:endParaRPr>
          </a:p>
          <a:p>
            <a:r>
              <a:rPr lang="cs-CZ" dirty="0" smtClean="0">
                <a:latin typeface="+mj-lt"/>
              </a:rPr>
              <a:t>Veškerý </a:t>
            </a:r>
            <a:r>
              <a:rPr lang="cs-CZ" dirty="0">
                <a:latin typeface="+mj-lt"/>
              </a:rPr>
              <a:t>textový materiál </a:t>
            </a:r>
            <a:r>
              <a:rPr lang="cs-CZ" dirty="0" smtClean="0">
                <a:latin typeface="+mj-lt"/>
              </a:rPr>
              <a:t>byl vyhodnocen ve </a:t>
            </a:r>
            <a:r>
              <a:rPr lang="cs-CZ" dirty="0">
                <a:latin typeface="+mj-lt"/>
              </a:rPr>
              <a:t>vztahu </a:t>
            </a:r>
            <a:r>
              <a:rPr lang="cs-CZ" dirty="0" smtClean="0">
                <a:latin typeface="+mj-lt"/>
              </a:rPr>
              <a:t>k</a:t>
            </a:r>
            <a:r>
              <a:rPr lang="cs-CZ" dirty="0">
                <a:latin typeface="+mj-lt"/>
              </a:rPr>
              <a:t> </a:t>
            </a:r>
            <a:r>
              <a:rPr lang="cs-CZ" dirty="0" smtClean="0">
                <a:latin typeface="+mj-lt"/>
              </a:rPr>
              <a:t>dílčím oborovým kompetencím </a:t>
            </a:r>
            <a:r>
              <a:rPr lang="cs-CZ" dirty="0">
                <a:latin typeface="+mj-lt"/>
              </a:rPr>
              <a:t>CEFR-VL (</a:t>
            </a:r>
            <a:r>
              <a:rPr lang="cs-CZ" dirty="0" smtClean="0">
                <a:latin typeface="+mj-lt"/>
              </a:rPr>
              <a:t>2015). </a:t>
            </a:r>
            <a:r>
              <a:rPr lang="cs-CZ" dirty="0">
                <a:latin typeface="+mj-lt"/>
              </a:rPr>
              <a:t>Zároveň bylo nutné při interpretaci výzkumných výsledků v mezinárodních souvislostech také zohlednit metody srovnávací pedagogiky</a:t>
            </a:r>
            <a:r>
              <a:rPr lang="de-DE" dirty="0">
                <a:latin typeface="+mj-lt"/>
              </a:rPr>
              <a:t> (Adick, 2008, Průcha, 2012). </a:t>
            </a:r>
            <a:endParaRPr lang="cs-CZ" dirty="0" smtClean="0">
              <a:latin typeface="+mj-lt"/>
            </a:endParaRPr>
          </a:p>
          <a:p>
            <a:endParaRPr lang="cs-CZ" dirty="0">
              <a:latin typeface="+mj-lt"/>
            </a:endParaRPr>
          </a:p>
          <a:p>
            <a:r>
              <a:rPr lang="cs-CZ" dirty="0" smtClean="0">
                <a:solidFill>
                  <a:schemeClr val="accent1"/>
                </a:solidFill>
                <a:latin typeface="+mj-lt"/>
              </a:rPr>
              <a:t>Výzkumné otázky:</a:t>
            </a:r>
            <a:endParaRPr lang="cs-CZ" dirty="0">
              <a:solidFill>
                <a:schemeClr val="accent1"/>
              </a:solidFill>
              <a:latin typeface="+mj-lt"/>
            </a:endParaRPr>
          </a:p>
          <a:p>
            <a:r>
              <a:rPr lang="cs-CZ" dirty="0">
                <a:latin typeface="+mj-lt"/>
              </a:rPr>
              <a:t>Které žákovské kompetence umožňují získat </a:t>
            </a:r>
            <a:r>
              <a:rPr lang="cs-CZ" dirty="0" smtClean="0">
                <a:latin typeface="+mj-lt"/>
              </a:rPr>
              <a:t>výtvarné úlohy?</a:t>
            </a:r>
            <a:endParaRPr lang="cs-CZ" dirty="0">
              <a:latin typeface="+mj-lt"/>
            </a:endParaRPr>
          </a:p>
          <a:p>
            <a:r>
              <a:rPr lang="cs-CZ" dirty="0" smtClean="0">
                <a:latin typeface="+mj-lt"/>
              </a:rPr>
              <a:t>Jak </a:t>
            </a:r>
            <a:r>
              <a:rPr lang="cs-CZ" dirty="0">
                <a:latin typeface="+mj-lt"/>
              </a:rPr>
              <a:t>se liší, či shodují cílové kategorie </a:t>
            </a:r>
            <a:r>
              <a:rPr lang="cs-CZ" dirty="0" smtClean="0">
                <a:latin typeface="+mj-lt"/>
              </a:rPr>
              <a:t>českých </a:t>
            </a:r>
            <a:r>
              <a:rPr lang="cs-CZ" dirty="0">
                <a:latin typeface="+mj-lt"/>
              </a:rPr>
              <a:t>RVP a návrhu Společného evropského referenčního rámce vizuální gramotnosti?</a:t>
            </a: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30</a:t>
            </a:fld>
            <a:endParaRPr lang="en-US" dirty="0"/>
          </a:p>
        </p:txBody>
      </p:sp>
    </p:spTree>
    <p:extLst>
      <p:ext uri="{BB962C8B-B14F-4D97-AF65-F5344CB8AC3E}">
        <p14:creationId xmlns:p14="http://schemas.microsoft.com/office/powerpoint/2010/main" val="404479785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97279" y="286603"/>
            <a:ext cx="10957346" cy="2085894"/>
          </a:xfrm>
        </p:spPr>
        <p:txBody>
          <a:bodyPr>
            <a:normAutofit/>
          </a:bodyPr>
          <a:lstStyle/>
          <a:p>
            <a:r>
              <a:rPr lang="cs-CZ" sz="4400" dirty="0"/>
              <a:t>Kompetenční potenciál realizovaných </a:t>
            </a:r>
            <a:r>
              <a:rPr lang="cs-CZ" sz="4400" dirty="0" smtClean="0"/>
              <a:t/>
            </a:r>
            <a:br>
              <a:rPr lang="cs-CZ" sz="4400" dirty="0" smtClean="0"/>
            </a:br>
            <a:r>
              <a:rPr lang="cs-CZ" sz="4400" dirty="0" smtClean="0"/>
              <a:t>výtvarných úloh</a:t>
            </a:r>
            <a:r>
              <a:rPr lang="cs-CZ" dirty="0" smtClean="0"/>
              <a:t/>
            </a:r>
            <a:br>
              <a:rPr lang="cs-CZ" dirty="0" smtClean="0"/>
            </a:br>
            <a:endParaRPr lang="cs-CZ" dirty="0"/>
          </a:p>
        </p:txBody>
      </p:sp>
      <p:sp>
        <p:nvSpPr>
          <p:cNvPr id="3" name="Zástupný symbol pro obsah 2"/>
          <p:cNvSpPr>
            <a:spLocks noGrp="1"/>
          </p:cNvSpPr>
          <p:nvPr>
            <p:ph idx="1"/>
          </p:nvPr>
        </p:nvSpPr>
        <p:spPr/>
        <p:txBody>
          <a:bodyPr/>
          <a:lstStyle/>
          <a:p>
            <a:endParaRPr lang="cs-CZ" dirty="0" smtClean="0"/>
          </a:p>
          <a:p>
            <a:r>
              <a:rPr lang="cs-CZ" dirty="0" smtClean="0">
                <a:latin typeface="+mj-lt"/>
              </a:rPr>
              <a:t>Identifikace kompetencí na základě </a:t>
            </a:r>
            <a:r>
              <a:rPr lang="cs-CZ" dirty="0" smtClean="0">
                <a:solidFill>
                  <a:schemeClr val="accent1"/>
                </a:solidFill>
                <a:latin typeface="+mj-lt"/>
              </a:rPr>
              <a:t>pozorovaných činností ve výuce</a:t>
            </a:r>
            <a:r>
              <a:rPr lang="cs-CZ" dirty="0" smtClean="0">
                <a:latin typeface="+mj-lt"/>
              </a:rPr>
              <a:t>.</a:t>
            </a:r>
          </a:p>
          <a:p>
            <a:r>
              <a:rPr lang="cs-CZ" dirty="0" smtClean="0">
                <a:latin typeface="+mj-lt"/>
              </a:rPr>
              <a:t>Dílčí </a:t>
            </a:r>
            <a:r>
              <a:rPr lang="cs-CZ" dirty="0">
                <a:latin typeface="+mj-lt"/>
              </a:rPr>
              <a:t>žákovské oborové kompetence strukturálního modelu </a:t>
            </a:r>
            <a:r>
              <a:rPr lang="cs-CZ" dirty="0" smtClean="0">
                <a:latin typeface="+mj-lt"/>
              </a:rPr>
              <a:t>Evropského </a:t>
            </a:r>
            <a:r>
              <a:rPr lang="cs-CZ" dirty="0">
                <a:latin typeface="+mj-lt"/>
              </a:rPr>
              <a:t>referenčního rámce vizuální gramotnosti CEFR-VL (</a:t>
            </a:r>
            <a:r>
              <a:rPr lang="cs-CZ" dirty="0" smtClean="0">
                <a:latin typeface="+mj-lt"/>
              </a:rPr>
              <a:t>2015) </a:t>
            </a:r>
            <a:r>
              <a:rPr lang="cs-CZ" dirty="0">
                <a:latin typeface="+mj-lt"/>
              </a:rPr>
              <a:t>je nutné </a:t>
            </a:r>
            <a:r>
              <a:rPr lang="cs-CZ" dirty="0">
                <a:solidFill>
                  <a:schemeClr val="accent1"/>
                </a:solidFill>
                <a:latin typeface="+mj-lt"/>
              </a:rPr>
              <a:t>operacionalizovat ve vztahu k výukové situaci </a:t>
            </a:r>
            <a:r>
              <a:rPr lang="cs-CZ" dirty="0">
                <a:latin typeface="+mj-lt"/>
              </a:rPr>
              <a:t>a zároveň je třeba </a:t>
            </a:r>
            <a:r>
              <a:rPr lang="cs-CZ" dirty="0" smtClean="0">
                <a:latin typeface="+mj-lt"/>
              </a:rPr>
              <a:t>tematizovat jejich významové překrývání. </a:t>
            </a:r>
            <a:endParaRPr lang="cs-CZ" dirty="0">
              <a:latin typeface="+mj-lt"/>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31</a:t>
            </a:fld>
            <a:endParaRPr lang="en-US" dirty="0"/>
          </a:p>
        </p:txBody>
      </p:sp>
    </p:spTree>
    <p:extLst>
      <p:ext uri="{BB962C8B-B14F-4D97-AF65-F5344CB8AC3E}">
        <p14:creationId xmlns:p14="http://schemas.microsoft.com/office/powerpoint/2010/main" val="262686722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81824" y="301063"/>
            <a:ext cx="10073855" cy="1450757"/>
          </a:xfrm>
        </p:spPr>
        <p:txBody>
          <a:bodyPr>
            <a:normAutofit/>
          </a:bodyPr>
          <a:lstStyle/>
          <a:p>
            <a:r>
              <a:rPr lang="cs-CZ" sz="4400" dirty="0" smtClean="0"/>
              <a:t>Výzkumné nálezy </a:t>
            </a:r>
            <a:endParaRPr lang="cs-CZ" sz="4400" dirty="0"/>
          </a:p>
        </p:txBody>
      </p:sp>
      <p:sp>
        <p:nvSpPr>
          <p:cNvPr id="3" name="Zástupný symbol pro obsah 2"/>
          <p:cNvSpPr>
            <a:spLocks noGrp="1"/>
          </p:cNvSpPr>
          <p:nvPr>
            <p:ph idx="1"/>
          </p:nvPr>
        </p:nvSpPr>
        <p:spPr>
          <a:xfrm>
            <a:off x="1081824" y="1751820"/>
            <a:ext cx="7465827" cy="5012267"/>
          </a:xfrm>
        </p:spPr>
        <p:txBody>
          <a:bodyPr>
            <a:noAutofit/>
          </a:bodyPr>
          <a:lstStyle/>
          <a:p>
            <a:endParaRPr lang="cs-CZ" dirty="0">
              <a:latin typeface="+mj-lt"/>
            </a:endParaRPr>
          </a:p>
          <a:p>
            <a:r>
              <a:rPr lang="cs-CZ" dirty="0" smtClean="0">
                <a:latin typeface="+mj-lt"/>
              </a:rPr>
              <a:t>Reflektivní část výuky – </a:t>
            </a:r>
            <a:r>
              <a:rPr lang="cs-CZ" dirty="0" smtClean="0">
                <a:solidFill>
                  <a:schemeClr val="tx1"/>
                </a:solidFill>
                <a:latin typeface="+mj-lt"/>
              </a:rPr>
              <a:t>deskripce, komunikace a prezentace </a:t>
            </a:r>
            <a:r>
              <a:rPr lang="cs-CZ" dirty="0" smtClean="0">
                <a:solidFill>
                  <a:schemeClr val="accent1"/>
                </a:solidFill>
                <a:latin typeface="+mj-lt"/>
              </a:rPr>
              <a:t>(popsat výtvarné dílo, prezentovat ostatním žákům, komunikovat ve skupině…)</a:t>
            </a:r>
          </a:p>
          <a:p>
            <a:r>
              <a:rPr lang="cs-CZ" dirty="0" smtClean="0">
                <a:solidFill>
                  <a:schemeClr val="tx1"/>
                </a:solidFill>
                <a:latin typeface="+mj-lt"/>
              </a:rPr>
              <a:t>Většina učitelů realizovala závěrečnou reflexi.  Však pouze v polovině pozorovaných výtvarných úloh b</a:t>
            </a:r>
            <a:r>
              <a:rPr lang="cs-CZ" dirty="0" smtClean="0">
                <a:latin typeface="+mj-lt"/>
              </a:rPr>
              <a:t>yla </a:t>
            </a:r>
            <a:r>
              <a:rPr lang="cs-CZ" dirty="0">
                <a:latin typeface="+mj-lt"/>
              </a:rPr>
              <a:t>podporována </a:t>
            </a:r>
            <a:r>
              <a:rPr lang="cs-CZ" dirty="0" smtClean="0">
                <a:latin typeface="+mj-lt"/>
              </a:rPr>
              <a:t>schopnost žáků provést </a:t>
            </a:r>
            <a:r>
              <a:rPr lang="cs-CZ" dirty="0" smtClean="0">
                <a:solidFill>
                  <a:schemeClr val="tx1"/>
                </a:solidFill>
                <a:latin typeface="+mj-lt"/>
              </a:rPr>
              <a:t>deskripci díla strukturovaně </a:t>
            </a:r>
            <a:r>
              <a:rPr lang="cs-CZ" dirty="0">
                <a:solidFill>
                  <a:schemeClr val="tx1"/>
                </a:solidFill>
                <a:latin typeface="+mj-lt"/>
              </a:rPr>
              <a:t>a </a:t>
            </a:r>
            <a:r>
              <a:rPr lang="cs-CZ" dirty="0" smtClean="0">
                <a:solidFill>
                  <a:schemeClr val="tx1"/>
                </a:solidFill>
                <a:latin typeface="+mj-lt"/>
              </a:rPr>
              <a:t>systematicky </a:t>
            </a:r>
            <a:r>
              <a:rPr lang="cs-CZ" dirty="0" smtClean="0">
                <a:latin typeface="+mj-lt"/>
              </a:rPr>
              <a:t>ve spojení se schopností analyzovat vlastní tvorbu. Tak </a:t>
            </a:r>
            <a:r>
              <a:rPr lang="cs-CZ" dirty="0">
                <a:latin typeface="+mj-lt"/>
              </a:rPr>
              <a:t>aby vědomá deskripce tvůrčího procesu i samotného díla vedla k získání </a:t>
            </a:r>
            <a:r>
              <a:rPr lang="cs-CZ" dirty="0">
                <a:solidFill>
                  <a:schemeClr val="accent1"/>
                </a:solidFill>
                <a:latin typeface="+mj-lt"/>
              </a:rPr>
              <a:t>metodické </a:t>
            </a:r>
            <a:r>
              <a:rPr lang="cs-CZ" dirty="0" smtClean="0">
                <a:solidFill>
                  <a:schemeClr val="accent1"/>
                </a:solidFill>
                <a:latin typeface="+mj-lt"/>
              </a:rPr>
              <a:t>kompetence</a:t>
            </a:r>
            <a:r>
              <a:rPr lang="cs-CZ" dirty="0" smtClean="0">
                <a:solidFill>
                  <a:schemeClr val="tx1"/>
                </a:solidFill>
                <a:latin typeface="+mj-lt"/>
              </a:rPr>
              <a:t>, tzn.</a:t>
            </a:r>
            <a:r>
              <a:rPr lang="cs-CZ" dirty="0" smtClean="0">
                <a:latin typeface="+mj-lt"/>
              </a:rPr>
              <a:t> </a:t>
            </a:r>
            <a:r>
              <a:rPr lang="cs-CZ" dirty="0">
                <a:latin typeface="+mj-lt"/>
              </a:rPr>
              <a:t>schopnosti deskripce vlastní tvorby, porovnávání tvůrčích výsledků, jejich začlenění do širších kontextů umění a kultury, nebo dokonce k získání metakognitivní </a:t>
            </a:r>
            <a:r>
              <a:rPr lang="cs-CZ" dirty="0" smtClean="0">
                <a:latin typeface="+mj-lt"/>
              </a:rPr>
              <a:t>kompetence </a:t>
            </a:r>
            <a:r>
              <a:rPr lang="cs-CZ" dirty="0"/>
              <a:t>(CEFR-VL 2015</a:t>
            </a:r>
            <a:r>
              <a:rPr lang="cs-CZ" dirty="0" smtClean="0"/>
              <a:t>).</a:t>
            </a:r>
            <a:r>
              <a:rPr lang="cs-CZ" dirty="0" smtClean="0">
                <a:latin typeface="+mj-lt"/>
              </a:rPr>
              <a:t> </a:t>
            </a:r>
          </a:p>
          <a:p>
            <a:endParaRPr lang="cs-CZ" dirty="0">
              <a:latin typeface="+mj-lt"/>
            </a:endParaRPr>
          </a:p>
          <a:p>
            <a:pPr marL="0" indent="0">
              <a:buNone/>
            </a:pPr>
            <a:r>
              <a:rPr lang="cs-CZ" dirty="0">
                <a:latin typeface="+mj-lt"/>
              </a:rPr>
              <a:t> </a:t>
            </a:r>
            <a:r>
              <a:rPr lang="cs-CZ" dirty="0" smtClean="0">
                <a:latin typeface="+mj-lt"/>
              </a:rPr>
              <a:t>                                                                                                                                                                                                                        			</a:t>
            </a:r>
            <a:r>
              <a:rPr lang="cs-CZ" sz="1600" dirty="0" smtClean="0">
                <a:latin typeface="+mj-lt"/>
              </a:rPr>
              <a:t>                               Gymnázium </a:t>
            </a:r>
            <a:r>
              <a:rPr lang="cs-CZ" sz="1600" dirty="0">
                <a:latin typeface="+mj-lt"/>
              </a:rPr>
              <a:t>Nad </a:t>
            </a:r>
            <a:r>
              <a:rPr lang="cs-CZ" sz="1600" dirty="0" smtClean="0">
                <a:latin typeface="+mj-lt"/>
              </a:rPr>
              <a:t>Štolou, Mimozemšťani</a:t>
            </a:r>
          </a:p>
          <a:p>
            <a:r>
              <a:rPr lang="cs-CZ" dirty="0" smtClean="0"/>
              <a:t> </a:t>
            </a:r>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32</a:t>
            </a:fld>
            <a:endParaRPr lang="en-US" dirty="0"/>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19931" y="1751820"/>
            <a:ext cx="3433654" cy="4578205"/>
          </a:xfrm>
          <a:prstGeom prst="rect">
            <a:avLst/>
          </a:prstGeom>
        </p:spPr>
      </p:pic>
    </p:spTree>
    <p:extLst>
      <p:ext uri="{BB962C8B-B14F-4D97-AF65-F5344CB8AC3E}">
        <p14:creationId xmlns:p14="http://schemas.microsoft.com/office/powerpoint/2010/main" val="4129754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solidFill>
                  <a:schemeClr val="tx1"/>
                </a:solidFill>
              </a:rPr>
              <a:t>Výzkumné nálezy</a:t>
            </a:r>
            <a:endParaRPr lang="cs-CZ" sz="4400" dirty="0">
              <a:solidFill>
                <a:schemeClr val="tx1"/>
              </a:solidFill>
            </a:endParaRPr>
          </a:p>
        </p:txBody>
      </p:sp>
      <p:sp>
        <p:nvSpPr>
          <p:cNvPr id="3" name="Zástupný symbol pro obsah 2"/>
          <p:cNvSpPr>
            <a:spLocks noGrp="1"/>
          </p:cNvSpPr>
          <p:nvPr>
            <p:ph idx="1"/>
          </p:nvPr>
        </p:nvSpPr>
        <p:spPr>
          <a:xfrm>
            <a:off x="1097280" y="1845733"/>
            <a:ext cx="7389897" cy="4614051"/>
          </a:xfrm>
        </p:spPr>
        <p:txBody>
          <a:bodyPr>
            <a:noAutofit/>
          </a:bodyPr>
          <a:lstStyle/>
          <a:p>
            <a:r>
              <a:rPr lang="cs-CZ" dirty="0">
                <a:latin typeface="+mj-lt"/>
              </a:rPr>
              <a:t>K</a:t>
            </a:r>
            <a:r>
              <a:rPr lang="cs-CZ" dirty="0" smtClean="0">
                <a:latin typeface="+mj-lt"/>
              </a:rPr>
              <a:t>ompetence </a:t>
            </a:r>
            <a:r>
              <a:rPr lang="cs-CZ" dirty="0" smtClean="0">
                <a:solidFill>
                  <a:schemeClr val="accent1"/>
                </a:solidFill>
                <a:latin typeface="+mj-lt"/>
              </a:rPr>
              <a:t>interpretovat</a:t>
            </a:r>
            <a:r>
              <a:rPr lang="cs-CZ" dirty="0" smtClean="0">
                <a:latin typeface="+mj-lt"/>
              </a:rPr>
              <a:t> dílo byla </a:t>
            </a:r>
            <a:r>
              <a:rPr lang="cs-CZ" dirty="0">
                <a:latin typeface="+mj-lt"/>
              </a:rPr>
              <a:t>v rámci realizovaných </a:t>
            </a:r>
            <a:r>
              <a:rPr lang="cs-CZ" dirty="0" smtClean="0">
                <a:latin typeface="+mj-lt"/>
              </a:rPr>
              <a:t>úloh </a:t>
            </a:r>
            <a:r>
              <a:rPr lang="cs-CZ" dirty="0">
                <a:latin typeface="+mj-lt"/>
              </a:rPr>
              <a:t>zřídka </a:t>
            </a:r>
            <a:r>
              <a:rPr lang="cs-CZ" dirty="0" smtClean="0">
                <a:latin typeface="+mj-lt"/>
              </a:rPr>
              <a:t>podporována</a:t>
            </a:r>
            <a:r>
              <a:rPr lang="cs-CZ" dirty="0">
                <a:latin typeface="+mj-lt"/>
              </a:rPr>
              <a:t>. Problematicky se jeví především užití systematického postupu výkladu díla. </a:t>
            </a:r>
            <a:r>
              <a:rPr lang="cs-CZ" dirty="0" smtClean="0">
                <a:latin typeface="+mj-lt"/>
              </a:rPr>
              <a:t>Jen </a:t>
            </a:r>
            <a:r>
              <a:rPr lang="cs-CZ" dirty="0">
                <a:latin typeface="+mj-lt"/>
              </a:rPr>
              <a:t>zřídka je výtvarná tvorba a výsledné dílo </a:t>
            </a:r>
            <a:r>
              <a:rPr lang="cs-CZ" dirty="0" smtClean="0">
                <a:latin typeface="+mj-lt"/>
              </a:rPr>
              <a:t>interpretováno </a:t>
            </a:r>
            <a:r>
              <a:rPr lang="cs-CZ" dirty="0">
                <a:latin typeface="+mj-lt"/>
              </a:rPr>
              <a:t>v kontextu získaných </a:t>
            </a:r>
            <a:r>
              <a:rPr lang="cs-CZ" dirty="0" smtClean="0">
                <a:latin typeface="+mj-lt"/>
              </a:rPr>
              <a:t>poznatků</a:t>
            </a:r>
            <a:r>
              <a:rPr lang="cs-CZ" dirty="0">
                <a:latin typeface="+mj-lt"/>
              </a:rPr>
              <a:t> </a:t>
            </a:r>
            <a:r>
              <a:rPr lang="cs-CZ" dirty="0" smtClean="0">
                <a:latin typeface="+mj-lt"/>
              </a:rPr>
              <a:t>z dějin umění a kultury. </a:t>
            </a:r>
            <a:endParaRPr lang="cs-CZ" dirty="0">
              <a:latin typeface="+mj-lt"/>
            </a:endParaRPr>
          </a:p>
          <a:p>
            <a:r>
              <a:rPr lang="cs-CZ" dirty="0" smtClean="0">
                <a:solidFill>
                  <a:schemeClr val="accent1"/>
                </a:solidFill>
                <a:latin typeface="+mj-lt"/>
              </a:rPr>
              <a:t>Komunikace</a:t>
            </a:r>
            <a:r>
              <a:rPr lang="cs-CZ" dirty="0" smtClean="0">
                <a:latin typeface="+mj-lt"/>
              </a:rPr>
              <a:t> byla podporována především v souvislosti s </a:t>
            </a:r>
            <a:r>
              <a:rPr lang="cs-CZ" dirty="0">
                <a:latin typeface="+mj-lt"/>
              </a:rPr>
              <a:t>kompetencí </a:t>
            </a:r>
            <a:r>
              <a:rPr lang="cs-CZ" dirty="0" smtClean="0">
                <a:solidFill>
                  <a:schemeClr val="accent1"/>
                </a:solidFill>
                <a:latin typeface="+mj-lt"/>
              </a:rPr>
              <a:t>prezentovat</a:t>
            </a:r>
            <a:r>
              <a:rPr lang="cs-CZ" dirty="0" smtClean="0">
                <a:latin typeface="+mj-lt"/>
              </a:rPr>
              <a:t> verbálně vlastní tvorbu,  </a:t>
            </a:r>
            <a:r>
              <a:rPr lang="cs-CZ" dirty="0">
                <a:latin typeface="+mj-lt"/>
              </a:rPr>
              <a:t>více než samotné </a:t>
            </a:r>
            <a:r>
              <a:rPr lang="cs-CZ" dirty="0" smtClean="0">
                <a:latin typeface="+mj-lt"/>
              </a:rPr>
              <a:t>dílo </a:t>
            </a:r>
            <a:r>
              <a:rPr lang="cs-CZ" dirty="0">
                <a:latin typeface="+mj-lt"/>
              </a:rPr>
              <a:t>využít ke </a:t>
            </a:r>
            <a:r>
              <a:rPr lang="cs-CZ" dirty="0" smtClean="0">
                <a:latin typeface="+mj-lt"/>
              </a:rPr>
              <a:t>komunikaci formou výstavy. </a:t>
            </a:r>
          </a:p>
          <a:p>
            <a:r>
              <a:rPr lang="cs-CZ" dirty="0" smtClean="0">
                <a:latin typeface="+mj-lt"/>
              </a:rPr>
              <a:t>Ze </a:t>
            </a:r>
            <a:r>
              <a:rPr lang="cs-CZ" dirty="0">
                <a:latin typeface="+mj-lt"/>
              </a:rPr>
              <a:t>srovnávacího česko-bavorského výzkumu </a:t>
            </a:r>
            <a:r>
              <a:rPr lang="de-DE" dirty="0">
                <a:latin typeface="+mj-lt"/>
              </a:rPr>
              <a:t>(Uhl Skřivanová 2011</a:t>
            </a:r>
            <a:r>
              <a:rPr lang="cs-CZ" dirty="0">
                <a:latin typeface="+mj-lt"/>
              </a:rPr>
              <a:t>) přitom vyplývá, že na hospitovaných bavorských gymnáziích je prezentace především chápána jako výstavní činnost. Na českých gymnáziích naproti tomu je prezentace nejčastěji realizována ve smyslu představením vlastní výtvarné práce skupině žáků, slouží s sebereflexi a komunikaci ve smyslu sociální interakce se spolužáky. </a:t>
            </a:r>
            <a:r>
              <a:rPr lang="cs-CZ" dirty="0" smtClean="0">
                <a:latin typeface="+mj-lt"/>
              </a:rPr>
              <a:t> </a:t>
            </a:r>
            <a:endParaRPr lang="cs-CZ" dirty="0">
              <a:latin typeface="+mj-lt"/>
            </a:endParaRPr>
          </a:p>
          <a:p>
            <a:pPr marL="0" indent="0">
              <a:buNone/>
            </a:pPr>
            <a:r>
              <a:rPr lang="cs-CZ" dirty="0" smtClean="0">
                <a:latin typeface="+mj-lt"/>
              </a:rPr>
              <a:t>					</a:t>
            </a:r>
            <a:r>
              <a:rPr lang="cs-CZ" sz="1600" dirty="0" smtClean="0">
                <a:latin typeface="+mj-lt"/>
              </a:rPr>
              <a:t>Gymnázium </a:t>
            </a:r>
            <a:r>
              <a:rPr lang="cs-CZ" sz="1600" dirty="0">
                <a:latin typeface="+mj-lt"/>
              </a:rPr>
              <a:t>Na </a:t>
            </a:r>
            <a:r>
              <a:rPr lang="cs-CZ" sz="1600" dirty="0" smtClean="0">
                <a:latin typeface="+mj-lt"/>
              </a:rPr>
              <a:t>Zatlance, Buttony</a:t>
            </a:r>
            <a:endParaRPr lang="cs-CZ" sz="1600" dirty="0">
              <a:latin typeface="+mj-lt"/>
            </a:endParaRPr>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33</a:t>
            </a:fld>
            <a:endParaRPr lang="en-US" dirty="0"/>
          </a:p>
        </p:txBody>
      </p:sp>
      <p:pic>
        <p:nvPicPr>
          <p:cNvPr id="5" name="Obráze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18996" y="1729347"/>
            <a:ext cx="3473003" cy="4630670"/>
          </a:xfrm>
          <a:prstGeom prst="rect">
            <a:avLst/>
          </a:prstGeom>
        </p:spPr>
      </p:pic>
    </p:spTree>
    <p:extLst>
      <p:ext uri="{BB962C8B-B14F-4D97-AF65-F5344CB8AC3E}">
        <p14:creationId xmlns:p14="http://schemas.microsoft.com/office/powerpoint/2010/main" val="15477957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85530" y="286603"/>
            <a:ext cx="10970150" cy="1450757"/>
          </a:xfrm>
        </p:spPr>
        <p:txBody>
          <a:bodyPr>
            <a:normAutofit/>
          </a:bodyPr>
          <a:lstStyle/>
          <a:p>
            <a:r>
              <a:rPr lang="cs-CZ" sz="4400" dirty="0" smtClean="0"/>
              <a:t>        Výzkumné nálezy</a:t>
            </a:r>
            <a:endParaRPr lang="cs-CZ" sz="4400" dirty="0"/>
          </a:p>
        </p:txBody>
      </p:sp>
      <p:sp>
        <p:nvSpPr>
          <p:cNvPr id="3" name="Zástupný symbol pro obsah 2"/>
          <p:cNvSpPr>
            <a:spLocks noGrp="1"/>
          </p:cNvSpPr>
          <p:nvPr>
            <p:ph idx="1"/>
          </p:nvPr>
        </p:nvSpPr>
        <p:spPr>
          <a:xfrm>
            <a:off x="1171977" y="1845734"/>
            <a:ext cx="8100812" cy="4812643"/>
          </a:xfrm>
        </p:spPr>
        <p:txBody>
          <a:bodyPr>
            <a:normAutofit/>
          </a:bodyPr>
          <a:lstStyle/>
          <a:p>
            <a:r>
              <a:rPr lang="cs-CZ" dirty="0">
                <a:latin typeface="+mj-lt"/>
              </a:rPr>
              <a:t>Žáci tak získávají </a:t>
            </a:r>
            <a:r>
              <a:rPr lang="cs-CZ" dirty="0">
                <a:solidFill>
                  <a:schemeClr val="accent1"/>
                </a:solidFill>
                <a:latin typeface="+mj-lt"/>
              </a:rPr>
              <a:t>na základě reflexe </a:t>
            </a:r>
            <a:r>
              <a:rPr lang="cs-CZ" dirty="0">
                <a:latin typeface="+mj-lt"/>
              </a:rPr>
              <a:t>vlastní výtvarné práce především personální kompetence (srov. Uhl Skřivanová, 2011). </a:t>
            </a:r>
            <a:endParaRPr lang="cs-CZ" dirty="0" smtClean="0">
              <a:latin typeface="+mj-lt"/>
            </a:endParaRPr>
          </a:p>
          <a:p>
            <a:r>
              <a:rPr lang="cs-CZ" dirty="0" smtClean="0">
                <a:latin typeface="+mj-lt"/>
              </a:rPr>
              <a:t>Německá </a:t>
            </a:r>
            <a:r>
              <a:rPr lang="cs-CZ" dirty="0">
                <a:latin typeface="+mj-lt"/>
              </a:rPr>
              <a:t>oborová didaktika oproti tomu označuje za poslední fázi výuky </a:t>
            </a:r>
            <a:r>
              <a:rPr lang="cs-CZ" dirty="0">
                <a:solidFill>
                  <a:schemeClr val="accent1"/>
                </a:solidFill>
                <a:latin typeface="+mj-lt"/>
              </a:rPr>
              <a:t>tzv. transfer</a:t>
            </a:r>
            <a:r>
              <a:rPr lang="cs-CZ" dirty="0">
                <a:latin typeface="+mj-lt"/>
              </a:rPr>
              <a:t>. </a:t>
            </a:r>
            <a:endParaRPr lang="cs-CZ" dirty="0" smtClean="0">
              <a:latin typeface="+mj-lt"/>
            </a:endParaRPr>
          </a:p>
          <a:p>
            <a:r>
              <a:rPr lang="cs-CZ" i="1" dirty="0" smtClean="0">
                <a:latin typeface="+mj-lt"/>
              </a:rPr>
              <a:t>„</a:t>
            </a:r>
            <a:r>
              <a:rPr lang="cs-CZ" i="1" dirty="0">
                <a:latin typeface="+mj-lt"/>
              </a:rPr>
              <a:t>Fáze transferu znamená naučené vědomosti a získané metodické kompetence usouvztažnit a aplikovat v nových kontextech a v souvislosti s novými otázkami“ </a:t>
            </a:r>
            <a:r>
              <a:rPr lang="cs-CZ" dirty="0">
                <a:latin typeface="+mj-lt"/>
              </a:rPr>
              <a:t>(Kirchner &amp; Kirschenmann, 2015, s. 180). </a:t>
            </a:r>
            <a:endParaRPr lang="cs-CZ" dirty="0" smtClean="0">
              <a:latin typeface="+mj-lt"/>
            </a:endParaRPr>
          </a:p>
          <a:p>
            <a:r>
              <a:rPr lang="cs-CZ" dirty="0" smtClean="0">
                <a:latin typeface="+mj-lt"/>
              </a:rPr>
              <a:t>Transfer </a:t>
            </a:r>
            <a:r>
              <a:rPr lang="cs-CZ" dirty="0">
                <a:latin typeface="+mj-lt"/>
              </a:rPr>
              <a:t>získaných kompetencí do nových kontextů se jeví v rámci výzkumného šetření problematicky. Zřídka jsou nabyté žákovské poznatky či dovednosti vztahovány k širšímu uměleckému, kulturnímu či společenskému kontextu.   </a:t>
            </a:r>
          </a:p>
          <a:p>
            <a:endParaRPr lang="cs-CZ" dirty="0" smtClean="0"/>
          </a:p>
          <a:p>
            <a:pPr marL="384048" lvl="2" indent="0">
              <a:buNone/>
            </a:pPr>
            <a:r>
              <a:rPr lang="cs-CZ" dirty="0" smtClean="0"/>
              <a:t>			</a:t>
            </a:r>
          </a:p>
          <a:p>
            <a:pPr marL="384048" lvl="2" indent="0">
              <a:buNone/>
            </a:pPr>
            <a:r>
              <a:rPr lang="cs-CZ" sz="2000" dirty="0">
                <a:latin typeface="+mj-lt"/>
              </a:rPr>
              <a:t>	</a:t>
            </a:r>
            <a:r>
              <a:rPr lang="cs-CZ" sz="2000" dirty="0" smtClean="0">
                <a:latin typeface="+mj-lt"/>
              </a:rPr>
              <a:t>			   </a:t>
            </a:r>
            <a:r>
              <a:rPr lang="cs-CZ" sz="1600" dirty="0" smtClean="0">
                <a:latin typeface="+mj-lt"/>
              </a:rPr>
              <a:t>Gymnázium </a:t>
            </a:r>
            <a:r>
              <a:rPr lang="cs-CZ" sz="1600" dirty="0">
                <a:latin typeface="+mj-lt"/>
              </a:rPr>
              <a:t>Na </a:t>
            </a:r>
            <a:r>
              <a:rPr lang="cs-CZ" sz="1600" dirty="0" smtClean="0">
                <a:latin typeface="+mj-lt"/>
              </a:rPr>
              <a:t>Pražačce, Kresba žvýkačkové plastiky</a:t>
            </a:r>
            <a:endParaRPr lang="cs-CZ" sz="1600" dirty="0">
              <a:latin typeface="+mj-lt"/>
            </a:endParaRPr>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34</a:t>
            </a:fld>
            <a:endParaRPr lang="en-US" dirty="0"/>
          </a:p>
        </p:txBody>
      </p:sp>
      <p:pic>
        <p:nvPicPr>
          <p:cNvPr id="8" name="Obrázek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4456" y="1748354"/>
            <a:ext cx="2777544" cy="4588985"/>
          </a:xfrm>
          <a:prstGeom prst="rect">
            <a:avLst/>
          </a:prstGeom>
        </p:spPr>
      </p:pic>
    </p:spTree>
    <p:extLst>
      <p:ext uri="{BB962C8B-B14F-4D97-AF65-F5344CB8AC3E}">
        <p14:creationId xmlns:p14="http://schemas.microsoft.com/office/powerpoint/2010/main" val="27655265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Výzkumné nálezy </a:t>
            </a:r>
            <a:endParaRPr lang="cs-CZ" sz="4400" dirty="0"/>
          </a:p>
        </p:txBody>
      </p:sp>
      <p:sp>
        <p:nvSpPr>
          <p:cNvPr id="3" name="Zástupný symbol pro obsah 2"/>
          <p:cNvSpPr>
            <a:spLocks noGrp="1"/>
          </p:cNvSpPr>
          <p:nvPr>
            <p:ph idx="1"/>
          </p:nvPr>
        </p:nvSpPr>
        <p:spPr>
          <a:xfrm>
            <a:off x="1097280" y="1845733"/>
            <a:ext cx="6130345" cy="4477793"/>
          </a:xfrm>
        </p:spPr>
        <p:txBody>
          <a:bodyPr/>
          <a:lstStyle/>
          <a:p>
            <a:r>
              <a:rPr lang="cs-CZ" dirty="0" smtClean="0">
                <a:latin typeface="+mj-lt"/>
              </a:rPr>
              <a:t>Problematicky se jevil požadavek strukturovaného </a:t>
            </a:r>
            <a:r>
              <a:rPr lang="cs-CZ" dirty="0">
                <a:latin typeface="+mj-lt"/>
              </a:rPr>
              <a:t>a systematického postupu </a:t>
            </a:r>
            <a:r>
              <a:rPr lang="cs-CZ" dirty="0" smtClean="0">
                <a:latin typeface="+mj-lt"/>
              </a:rPr>
              <a:t>analýzy díla. </a:t>
            </a:r>
          </a:p>
          <a:p>
            <a:r>
              <a:rPr lang="cs-CZ" dirty="0" smtClean="0">
                <a:latin typeface="+mj-lt"/>
              </a:rPr>
              <a:t>Přesto </a:t>
            </a:r>
            <a:r>
              <a:rPr lang="cs-CZ" dirty="0">
                <a:latin typeface="+mj-lt"/>
              </a:rPr>
              <a:t>se žáci především na gymnáziích Jana Nerudy nebo Na Pražačce věnovali strukturované analýze vzdělávacího obsahu a formy nejen v průběhu recepce nebo v rámci dějin umění, ale také v průběhu výtvarného procesu samotného. </a:t>
            </a:r>
            <a:endParaRPr lang="cs-CZ" dirty="0" smtClean="0">
              <a:latin typeface="+mj-lt"/>
            </a:endParaRPr>
          </a:p>
          <a:p>
            <a:r>
              <a:rPr lang="cs-CZ" dirty="0" smtClean="0">
                <a:latin typeface="+mj-lt"/>
              </a:rPr>
              <a:t>Čeští učitelé (dvouoboráři) integrují </a:t>
            </a:r>
            <a:r>
              <a:rPr lang="cs-CZ" dirty="0">
                <a:latin typeface="+mj-lt"/>
              </a:rPr>
              <a:t>interdisciplinární témata do výuky. </a:t>
            </a:r>
            <a:r>
              <a:rPr lang="cs-CZ" dirty="0" smtClean="0">
                <a:latin typeface="+mj-lt"/>
              </a:rPr>
              <a:t>Žáci </a:t>
            </a:r>
            <a:r>
              <a:rPr lang="cs-CZ" dirty="0">
                <a:latin typeface="+mj-lt"/>
              </a:rPr>
              <a:t>tak získávají možnost </a:t>
            </a:r>
            <a:r>
              <a:rPr lang="cs-CZ" dirty="0">
                <a:solidFill>
                  <a:schemeClr val="accent1"/>
                </a:solidFill>
                <a:latin typeface="+mj-lt"/>
              </a:rPr>
              <a:t>analyzovat a porovnat </a:t>
            </a:r>
            <a:r>
              <a:rPr lang="cs-CZ" dirty="0">
                <a:latin typeface="+mj-lt"/>
              </a:rPr>
              <a:t>vyjadřovací prostředky různých druhů umění (např. </a:t>
            </a:r>
            <a:r>
              <a:rPr lang="cs-CZ" dirty="0" smtClean="0">
                <a:latin typeface="+mj-lt"/>
              </a:rPr>
              <a:t>literatury </a:t>
            </a:r>
            <a:r>
              <a:rPr lang="cs-CZ" dirty="0">
                <a:latin typeface="+mj-lt"/>
              </a:rPr>
              <a:t>a výtvarného umění). </a:t>
            </a:r>
            <a:endParaRPr lang="cs-CZ" dirty="0" smtClean="0">
              <a:latin typeface="+mj-lt"/>
            </a:endParaRPr>
          </a:p>
          <a:p>
            <a:endParaRPr lang="cs-CZ" dirty="0">
              <a:latin typeface="+mj-lt"/>
            </a:endParaRPr>
          </a:p>
          <a:p>
            <a:r>
              <a:rPr lang="cs-CZ" sz="1600" dirty="0" smtClean="0">
                <a:latin typeface="+mj-lt"/>
              </a:rPr>
              <a:t>                                                    </a:t>
            </a:r>
            <a:endParaRPr lang="cs-CZ" sz="1600" dirty="0">
              <a:latin typeface="+mj-lt"/>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35</a:t>
            </a:fld>
            <a:endParaRPr lang="en-US" dirty="0"/>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7625" y="1737360"/>
            <a:ext cx="4964375" cy="3723282"/>
          </a:xfrm>
          <a:prstGeom prst="rect">
            <a:avLst/>
          </a:prstGeom>
        </p:spPr>
      </p:pic>
      <p:sp>
        <p:nvSpPr>
          <p:cNvPr id="7" name="Obdélník 6"/>
          <p:cNvSpPr/>
          <p:nvPr/>
        </p:nvSpPr>
        <p:spPr>
          <a:xfrm>
            <a:off x="8701154" y="5460642"/>
            <a:ext cx="3710631" cy="369332"/>
          </a:xfrm>
          <a:prstGeom prst="rect">
            <a:avLst/>
          </a:prstGeom>
        </p:spPr>
        <p:txBody>
          <a:bodyPr wrap="none">
            <a:spAutoFit/>
          </a:bodyPr>
          <a:lstStyle/>
          <a:p>
            <a:r>
              <a:rPr lang="cs-CZ" dirty="0"/>
              <a:t> </a:t>
            </a:r>
            <a:r>
              <a:rPr lang="cs-CZ" sz="1600" dirty="0">
                <a:latin typeface="+mj-lt"/>
              </a:rPr>
              <a:t>Gymnázium Na Pražačce, Linie v prostoru </a:t>
            </a:r>
          </a:p>
        </p:txBody>
      </p:sp>
    </p:spTree>
    <p:extLst>
      <p:ext uri="{BB962C8B-B14F-4D97-AF65-F5344CB8AC3E}">
        <p14:creationId xmlns:p14="http://schemas.microsoft.com/office/powerpoint/2010/main" val="24069023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Výzkumné nálezy</a:t>
            </a:r>
            <a:endParaRPr lang="cs-CZ" sz="4400" dirty="0"/>
          </a:p>
        </p:txBody>
      </p:sp>
      <p:sp>
        <p:nvSpPr>
          <p:cNvPr id="3" name="Zástupný symbol pro obsah 2"/>
          <p:cNvSpPr>
            <a:spLocks noGrp="1"/>
          </p:cNvSpPr>
          <p:nvPr>
            <p:ph idx="1"/>
          </p:nvPr>
        </p:nvSpPr>
        <p:spPr>
          <a:xfrm>
            <a:off x="1097280" y="1845735"/>
            <a:ext cx="7763385" cy="4614050"/>
          </a:xfrm>
        </p:spPr>
        <p:txBody>
          <a:bodyPr>
            <a:normAutofit fontScale="92500" lnSpcReduction="10000"/>
          </a:bodyPr>
          <a:lstStyle/>
          <a:p>
            <a:pPr marL="0" indent="0">
              <a:buNone/>
            </a:pPr>
            <a:r>
              <a:rPr lang="cs-CZ" sz="2200" dirty="0">
                <a:solidFill>
                  <a:schemeClr val="accent1"/>
                </a:solidFill>
                <a:latin typeface="+mj-lt"/>
              </a:rPr>
              <a:t>Učinit </a:t>
            </a:r>
            <a:r>
              <a:rPr lang="cs-CZ" sz="2200" dirty="0" smtClean="0">
                <a:solidFill>
                  <a:schemeClr val="accent1"/>
                </a:solidFill>
                <a:latin typeface="+mj-lt"/>
              </a:rPr>
              <a:t>estetickou (výtvarnou) </a:t>
            </a:r>
            <a:r>
              <a:rPr lang="cs-CZ" sz="2200" dirty="0">
                <a:solidFill>
                  <a:schemeClr val="accent1"/>
                </a:solidFill>
                <a:latin typeface="+mj-lt"/>
              </a:rPr>
              <a:t>zkušenost </a:t>
            </a:r>
            <a:r>
              <a:rPr lang="cs-CZ" sz="2200" dirty="0">
                <a:latin typeface="+mj-lt"/>
              </a:rPr>
              <a:t>je formulace, která je v české didaktice výtvarné výchovy jen zřídka využívána. </a:t>
            </a:r>
            <a:r>
              <a:rPr lang="cs-CZ" sz="2200" dirty="0" smtClean="0">
                <a:latin typeface="+mj-lt"/>
              </a:rPr>
              <a:t>Za </a:t>
            </a:r>
            <a:r>
              <a:rPr lang="cs-CZ" sz="2200" dirty="0">
                <a:latin typeface="+mj-lt"/>
              </a:rPr>
              <a:t>účelem pochopení tohoto pojmu je možné se obrátit na </a:t>
            </a:r>
            <a:r>
              <a:rPr lang="cs-CZ" sz="2200" dirty="0" smtClean="0">
                <a:latin typeface="+mj-lt"/>
              </a:rPr>
              <a:t>filozofickou </a:t>
            </a:r>
            <a:r>
              <a:rPr lang="cs-CZ" sz="2200" dirty="0">
                <a:latin typeface="+mj-lt"/>
              </a:rPr>
              <a:t>tradici nebo již estetiku </a:t>
            </a:r>
            <a:r>
              <a:rPr lang="cs-CZ" sz="2200" dirty="0" smtClean="0">
                <a:latin typeface="+mj-lt"/>
              </a:rPr>
              <a:t>     J</a:t>
            </a:r>
            <a:r>
              <a:rPr lang="cs-CZ" sz="2200" dirty="0">
                <a:latin typeface="+mj-lt"/>
              </a:rPr>
              <a:t>. Mukařovského (1935). </a:t>
            </a:r>
            <a:endParaRPr lang="cs-CZ" sz="2200" dirty="0" smtClean="0">
              <a:latin typeface="+mj-lt"/>
            </a:endParaRPr>
          </a:p>
          <a:p>
            <a:pPr marL="0" indent="0">
              <a:buNone/>
            </a:pPr>
            <a:r>
              <a:rPr lang="cs-CZ" sz="2200" dirty="0" smtClean="0">
                <a:latin typeface="+mj-lt"/>
              </a:rPr>
              <a:t>Pojetí výtvarné </a:t>
            </a:r>
            <a:r>
              <a:rPr lang="cs-CZ" sz="2200" dirty="0" smtClean="0">
                <a:solidFill>
                  <a:schemeClr val="accent1"/>
                </a:solidFill>
                <a:latin typeface="+mj-lt"/>
              </a:rPr>
              <a:t>tvorby</a:t>
            </a:r>
            <a:r>
              <a:rPr lang="cs-CZ" sz="2200" dirty="0" smtClean="0">
                <a:latin typeface="+mj-lt"/>
              </a:rPr>
              <a:t> </a:t>
            </a:r>
            <a:r>
              <a:rPr lang="cs-CZ" sz="2200" dirty="0">
                <a:latin typeface="+mj-lt"/>
              </a:rPr>
              <a:t>v hospitovaných hodinách na zvoleném vzorku českých gymnázií ve srovnání se zahraničím podporuje </a:t>
            </a:r>
            <a:r>
              <a:rPr lang="cs-CZ" sz="2200" dirty="0" smtClean="0">
                <a:latin typeface="+mj-lt"/>
              </a:rPr>
              <a:t>pouze </a:t>
            </a:r>
            <a:r>
              <a:rPr lang="cs-CZ" sz="2200" dirty="0">
                <a:latin typeface="+mj-lt"/>
              </a:rPr>
              <a:t>prožitkovou složku výtvarného zážitku (dle J. Slavíka 2015</a:t>
            </a:r>
            <a:r>
              <a:rPr lang="cs-CZ" sz="2200" dirty="0" smtClean="0">
                <a:latin typeface="+mj-lt"/>
              </a:rPr>
              <a:t>). Chybí </a:t>
            </a:r>
            <a:r>
              <a:rPr lang="cs-CZ" sz="2200" dirty="0">
                <a:latin typeface="+mj-lt"/>
              </a:rPr>
              <a:t>analytický </a:t>
            </a:r>
            <a:r>
              <a:rPr lang="cs-CZ" sz="2200" dirty="0" smtClean="0">
                <a:latin typeface="+mj-lt"/>
              </a:rPr>
              <a:t>rozměr.</a:t>
            </a:r>
          </a:p>
          <a:p>
            <a:pPr marL="0" indent="0">
              <a:buNone/>
            </a:pPr>
            <a:r>
              <a:rPr lang="cs-CZ" sz="2200" dirty="0">
                <a:latin typeface="+mj-lt"/>
              </a:rPr>
              <a:t>Vlastní tvorba byla ve sledované výuce založena na hravé, kreativní a experimentální výtvarné práci, která podporuje sebevědomí žáků, jejich odvahu k vlastnímu výtvarnému výrazu. </a:t>
            </a:r>
            <a:r>
              <a:rPr lang="cs-CZ" sz="2200" dirty="0" smtClean="0">
                <a:latin typeface="+mj-lt"/>
              </a:rPr>
              <a:t>Zároveň je však v několika případech bylo patrné i vyprazdňování </a:t>
            </a:r>
            <a:r>
              <a:rPr lang="cs-CZ" sz="2200" dirty="0">
                <a:latin typeface="+mj-lt"/>
              </a:rPr>
              <a:t>vzdělávacích </a:t>
            </a:r>
            <a:r>
              <a:rPr lang="cs-CZ" sz="2200" dirty="0" smtClean="0">
                <a:latin typeface="+mj-lt"/>
              </a:rPr>
              <a:t>obsahů.   </a:t>
            </a:r>
            <a:endParaRPr lang="cs-CZ" sz="2200" dirty="0">
              <a:latin typeface="+mj-lt"/>
            </a:endParaRPr>
          </a:p>
          <a:p>
            <a:pPr marL="0" indent="0">
              <a:buNone/>
            </a:pPr>
            <a:endParaRPr lang="cs-CZ" sz="1600" dirty="0" smtClean="0">
              <a:latin typeface="+mj-lt"/>
            </a:endParaRPr>
          </a:p>
          <a:p>
            <a:pPr marL="0" indent="0">
              <a:buNone/>
            </a:pPr>
            <a:endParaRPr lang="cs-CZ" sz="1600" dirty="0" smtClean="0">
              <a:latin typeface="+mj-lt"/>
            </a:endParaRPr>
          </a:p>
          <a:p>
            <a:pPr marL="0" indent="0">
              <a:buNone/>
            </a:pPr>
            <a:r>
              <a:rPr lang="cs-CZ" sz="1600" dirty="0" smtClean="0">
                <a:latin typeface="+mj-lt"/>
              </a:rPr>
              <a:t>                                                                                                       </a:t>
            </a:r>
          </a:p>
          <a:p>
            <a:pPr marL="0" indent="0">
              <a:buNone/>
            </a:pPr>
            <a:r>
              <a:rPr lang="cs-CZ" sz="1600" dirty="0">
                <a:latin typeface="+mj-lt"/>
              </a:rPr>
              <a:t> </a:t>
            </a:r>
            <a:r>
              <a:rPr lang="cs-CZ" sz="1600" dirty="0" smtClean="0">
                <a:latin typeface="+mj-lt"/>
              </a:rPr>
              <a:t>                                                                                                                   Gymnázium Karviná, Abstrakce nití</a:t>
            </a:r>
            <a:endParaRPr lang="cs-CZ" sz="1600" dirty="0">
              <a:latin typeface="+mj-lt"/>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36</a:t>
            </a:fld>
            <a:endParaRPr lang="en-US" dirty="0"/>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2332" y="1769318"/>
            <a:ext cx="3189668" cy="4547769"/>
          </a:xfrm>
          <a:prstGeom prst="rect">
            <a:avLst/>
          </a:prstGeom>
        </p:spPr>
      </p:pic>
    </p:spTree>
    <p:extLst>
      <p:ext uri="{BB962C8B-B14F-4D97-AF65-F5344CB8AC3E}">
        <p14:creationId xmlns:p14="http://schemas.microsoft.com/office/powerpoint/2010/main" val="229201491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Výzkumné nálezy</a:t>
            </a:r>
            <a:endParaRPr lang="cs-CZ" sz="4400" dirty="0"/>
          </a:p>
        </p:txBody>
      </p:sp>
      <p:sp>
        <p:nvSpPr>
          <p:cNvPr id="3" name="Zástupný symbol pro obsah 2"/>
          <p:cNvSpPr>
            <a:spLocks noGrp="1"/>
          </p:cNvSpPr>
          <p:nvPr>
            <p:ph idx="1"/>
          </p:nvPr>
        </p:nvSpPr>
        <p:spPr>
          <a:xfrm>
            <a:off x="1097279" y="1845733"/>
            <a:ext cx="7531565" cy="4614051"/>
          </a:xfrm>
        </p:spPr>
        <p:txBody>
          <a:bodyPr>
            <a:normAutofit/>
          </a:bodyPr>
          <a:lstStyle/>
          <a:p>
            <a:r>
              <a:rPr lang="cs-CZ" dirty="0">
                <a:latin typeface="+mj-lt"/>
              </a:rPr>
              <a:t>Sloveso „</a:t>
            </a:r>
            <a:r>
              <a:rPr lang="cs-CZ" dirty="0" smtClean="0">
                <a:latin typeface="+mj-lt"/>
              </a:rPr>
              <a:t>imaginovat“</a:t>
            </a:r>
            <a:r>
              <a:rPr lang="cs-CZ" b="1" dirty="0" smtClean="0">
                <a:latin typeface="+mj-lt"/>
              </a:rPr>
              <a:t> </a:t>
            </a:r>
            <a:r>
              <a:rPr lang="cs-CZ" dirty="0">
                <a:latin typeface="+mj-lt"/>
              </a:rPr>
              <a:t>je v českém jazyce neologismem, pro tuto dílčí kompetenci je možné užívat pojmů „obrazotvornost“ nebo „imaginace“. </a:t>
            </a:r>
            <a:endParaRPr lang="cs-CZ" dirty="0" smtClean="0">
              <a:latin typeface="+mj-lt"/>
            </a:endParaRPr>
          </a:p>
          <a:p>
            <a:r>
              <a:rPr lang="cs-CZ" dirty="0" smtClean="0">
                <a:latin typeface="+mj-lt"/>
              </a:rPr>
              <a:t>Imaginace </a:t>
            </a:r>
            <a:r>
              <a:rPr lang="cs-CZ" dirty="0">
                <a:latin typeface="+mj-lt"/>
              </a:rPr>
              <a:t>je předpokladem kreativní a tvůrčí produkce. Imaginace není pozorovatelná, lze rozpoznat pouze v rámci konkrétních činností jako je např. popisování </a:t>
            </a:r>
            <a:r>
              <a:rPr lang="cs-CZ" dirty="0" smtClean="0">
                <a:latin typeface="+mj-lt"/>
              </a:rPr>
              <a:t>představ nebo </a:t>
            </a:r>
            <a:r>
              <a:rPr lang="cs-CZ" dirty="0">
                <a:latin typeface="+mj-lt"/>
              </a:rPr>
              <a:t>vlastní </a:t>
            </a:r>
            <a:r>
              <a:rPr lang="cs-CZ" dirty="0" smtClean="0">
                <a:latin typeface="+mj-lt"/>
              </a:rPr>
              <a:t>tvorba (CEFR-VL 2015).</a:t>
            </a:r>
          </a:p>
          <a:p>
            <a:r>
              <a:rPr lang="cs-CZ" dirty="0" smtClean="0">
                <a:solidFill>
                  <a:schemeClr val="accent1"/>
                </a:solidFill>
                <a:latin typeface="+mj-lt"/>
              </a:rPr>
              <a:t>Pozorovatelné </a:t>
            </a:r>
            <a:r>
              <a:rPr lang="cs-CZ" dirty="0">
                <a:solidFill>
                  <a:schemeClr val="accent1"/>
                </a:solidFill>
                <a:latin typeface="+mj-lt"/>
              </a:rPr>
              <a:t>procesy </a:t>
            </a:r>
            <a:r>
              <a:rPr lang="cs-CZ" dirty="0">
                <a:latin typeface="+mj-lt"/>
              </a:rPr>
              <a:t>tvorby a recepce žáků prokazují </a:t>
            </a:r>
            <a:r>
              <a:rPr lang="cs-CZ" dirty="0">
                <a:solidFill>
                  <a:schemeClr val="accent1"/>
                </a:solidFill>
                <a:latin typeface="+mj-lt"/>
              </a:rPr>
              <a:t>důležitou roli imaginace </a:t>
            </a:r>
            <a:r>
              <a:rPr lang="cs-CZ" dirty="0">
                <a:latin typeface="+mj-lt"/>
              </a:rPr>
              <a:t>v hospitované výuce. </a:t>
            </a:r>
            <a:r>
              <a:rPr lang="cs-CZ" dirty="0" smtClean="0">
                <a:latin typeface="+mj-lt"/>
              </a:rPr>
              <a:t>Žákovské </a:t>
            </a:r>
            <a:r>
              <a:rPr lang="cs-CZ" dirty="0">
                <a:latin typeface="+mj-lt"/>
              </a:rPr>
              <a:t>výstupy – výtvarné výsledky jsou </a:t>
            </a:r>
            <a:r>
              <a:rPr lang="cs-CZ" dirty="0">
                <a:solidFill>
                  <a:schemeClr val="accent1"/>
                </a:solidFill>
                <a:latin typeface="+mj-lt"/>
              </a:rPr>
              <a:t>individualizované a odkazují na osobité pojetí </a:t>
            </a:r>
            <a:r>
              <a:rPr lang="cs-CZ" dirty="0">
                <a:latin typeface="+mj-lt"/>
              </a:rPr>
              <a:t>úkolu jednotlivými žáky, tedy </a:t>
            </a:r>
            <a:r>
              <a:rPr lang="cs-CZ" dirty="0">
                <a:solidFill>
                  <a:schemeClr val="accent1"/>
                </a:solidFill>
                <a:latin typeface="+mj-lt"/>
              </a:rPr>
              <a:t>realizaci vlastních myšlenek, nápadů a imaginace</a:t>
            </a:r>
            <a:r>
              <a:rPr lang="cs-CZ" dirty="0">
                <a:latin typeface="+mj-lt"/>
              </a:rPr>
              <a:t>.  </a:t>
            </a:r>
            <a:endParaRPr lang="cs-CZ" dirty="0" smtClean="0">
              <a:latin typeface="+mj-lt"/>
            </a:endParaRPr>
          </a:p>
          <a:p>
            <a:endParaRPr lang="cs-CZ" dirty="0">
              <a:latin typeface="+mj-lt"/>
            </a:endParaRPr>
          </a:p>
          <a:p>
            <a:endParaRPr lang="cs-CZ" sz="1600" dirty="0" smtClean="0">
              <a:latin typeface="+mj-lt"/>
            </a:endParaRPr>
          </a:p>
          <a:p>
            <a:endParaRPr lang="cs-CZ" sz="1600" dirty="0">
              <a:latin typeface="+mj-lt"/>
            </a:endParaRPr>
          </a:p>
          <a:p>
            <a:r>
              <a:rPr lang="cs-CZ" sz="1600" dirty="0" smtClean="0">
                <a:latin typeface="+mj-lt"/>
              </a:rPr>
              <a:t>                                                                                    Gymnázium Budějovická, Keramická tvorba</a:t>
            </a:r>
            <a:endParaRPr lang="cs-CZ" sz="1600" dirty="0">
              <a:latin typeface="+mj-lt"/>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37</a:t>
            </a:fld>
            <a:endParaRPr lang="en-US" dirty="0"/>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57634" y="1750453"/>
            <a:ext cx="3434366" cy="4579155"/>
          </a:xfrm>
          <a:prstGeom prst="rect">
            <a:avLst/>
          </a:prstGeom>
        </p:spPr>
      </p:pic>
    </p:spTree>
    <p:extLst>
      <p:ext uri="{BB962C8B-B14F-4D97-AF65-F5344CB8AC3E}">
        <p14:creationId xmlns:p14="http://schemas.microsoft.com/office/powerpoint/2010/main" val="279854265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sz="4400" dirty="0" smtClean="0"/>
              <a:t>Výzkumné nálezy</a:t>
            </a:r>
            <a:endParaRPr lang="cs-CZ" sz="4400" dirty="0"/>
          </a:p>
        </p:txBody>
      </p:sp>
      <p:sp>
        <p:nvSpPr>
          <p:cNvPr id="3" name="Zástupný symbol pro obsah 2"/>
          <p:cNvSpPr>
            <a:spLocks noGrp="1"/>
          </p:cNvSpPr>
          <p:nvPr>
            <p:ph idx="1"/>
          </p:nvPr>
        </p:nvSpPr>
        <p:spPr>
          <a:xfrm>
            <a:off x="1097280" y="1845734"/>
            <a:ext cx="5677007" cy="4023360"/>
          </a:xfrm>
        </p:spPr>
        <p:txBody>
          <a:bodyPr/>
          <a:lstStyle/>
          <a:p>
            <a:r>
              <a:rPr lang="cs-CZ" dirty="0">
                <a:latin typeface="+mj-lt"/>
              </a:rPr>
              <a:t>Možnost získání dílčí kompetence </a:t>
            </a:r>
            <a:r>
              <a:rPr lang="cs-CZ" dirty="0" smtClean="0">
                <a:solidFill>
                  <a:schemeClr val="accent1"/>
                </a:solidFill>
                <a:latin typeface="+mj-lt"/>
              </a:rPr>
              <a:t>hodnotit</a:t>
            </a:r>
            <a:r>
              <a:rPr lang="cs-CZ" dirty="0" smtClean="0">
                <a:latin typeface="+mj-lt"/>
              </a:rPr>
              <a:t> dílo, tvorbu se </a:t>
            </a:r>
            <a:r>
              <a:rPr lang="cs-CZ" dirty="0">
                <a:latin typeface="+mj-lt"/>
              </a:rPr>
              <a:t>jeví ve dvou třetinách hospitované výuky jako minimální. </a:t>
            </a:r>
            <a:endParaRPr lang="cs-CZ" dirty="0" smtClean="0">
              <a:latin typeface="+mj-lt"/>
            </a:endParaRPr>
          </a:p>
          <a:p>
            <a:r>
              <a:rPr lang="cs-CZ" dirty="0" smtClean="0">
                <a:latin typeface="+mj-lt"/>
              </a:rPr>
              <a:t>Ačkoliv </a:t>
            </a:r>
            <a:r>
              <a:rPr lang="cs-CZ" dirty="0">
                <a:latin typeface="+mj-lt"/>
              </a:rPr>
              <a:t>žáci v rámci reflektivní fáze výuky interpretovali své vlastní práce, pouze zřídka byli vedeni </a:t>
            </a:r>
            <a:r>
              <a:rPr lang="cs-CZ" dirty="0">
                <a:solidFill>
                  <a:schemeClr val="accent1"/>
                </a:solidFill>
                <a:latin typeface="+mj-lt"/>
              </a:rPr>
              <a:t>formulovat odůvodněný postoj</a:t>
            </a:r>
            <a:r>
              <a:rPr lang="cs-CZ" dirty="0">
                <a:latin typeface="+mj-lt"/>
              </a:rPr>
              <a:t>, který by umožňoval získat </a:t>
            </a:r>
            <a:r>
              <a:rPr lang="cs-CZ" dirty="0">
                <a:solidFill>
                  <a:schemeClr val="accent1"/>
                </a:solidFill>
                <a:latin typeface="+mj-lt"/>
              </a:rPr>
              <a:t>intersubjektivní náhled na vlastní tvorbu. </a:t>
            </a:r>
            <a:endParaRPr lang="cs-CZ" dirty="0" smtClean="0">
              <a:solidFill>
                <a:schemeClr val="accent1"/>
              </a:solidFill>
              <a:latin typeface="+mj-lt"/>
            </a:endParaRPr>
          </a:p>
          <a:p>
            <a:endParaRPr lang="cs-CZ" dirty="0" smtClean="0">
              <a:solidFill>
                <a:schemeClr val="accent1"/>
              </a:solidFill>
              <a:latin typeface="+mj-lt"/>
            </a:endParaRPr>
          </a:p>
          <a:p>
            <a:endParaRPr lang="cs-CZ" dirty="0">
              <a:latin typeface="+mj-lt"/>
            </a:endParaRPr>
          </a:p>
          <a:p>
            <a:endParaRPr lang="cs-CZ" dirty="0"/>
          </a:p>
        </p:txBody>
      </p:sp>
      <p:sp>
        <p:nvSpPr>
          <p:cNvPr id="4" name="Zástupný symbol pro číslo snímku 3"/>
          <p:cNvSpPr>
            <a:spLocks noGrp="1"/>
          </p:cNvSpPr>
          <p:nvPr>
            <p:ph type="sldNum" sz="quarter" idx="12"/>
          </p:nvPr>
        </p:nvSpPr>
        <p:spPr/>
        <p:txBody>
          <a:bodyPr/>
          <a:lstStyle/>
          <a:p>
            <a:fld id="{6D22F896-40B5-4ADD-8801-0D06FADFA095}" type="slidenum">
              <a:rPr lang="en-US" smtClean="0"/>
              <a:t>38</a:t>
            </a:fld>
            <a:endParaRPr lang="en-US" dirty="0"/>
          </a:p>
        </p:txBody>
      </p:sp>
      <p:pic>
        <p:nvPicPr>
          <p:cNvPr id="5" name="Obrázek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9798" y="1737360"/>
            <a:ext cx="5302202" cy="2982489"/>
          </a:xfrm>
          <a:prstGeom prst="rect">
            <a:avLst/>
          </a:prstGeom>
        </p:spPr>
      </p:pic>
      <p:sp>
        <p:nvSpPr>
          <p:cNvPr id="6" name="Obdélník 5"/>
          <p:cNvSpPr/>
          <p:nvPr/>
        </p:nvSpPr>
        <p:spPr>
          <a:xfrm>
            <a:off x="8902872" y="4719849"/>
            <a:ext cx="4220700" cy="338554"/>
          </a:xfrm>
          <a:prstGeom prst="rect">
            <a:avLst/>
          </a:prstGeom>
        </p:spPr>
        <p:txBody>
          <a:bodyPr wrap="square">
            <a:spAutoFit/>
          </a:bodyPr>
          <a:lstStyle/>
          <a:p>
            <a:r>
              <a:rPr lang="cs-CZ" sz="1600" dirty="0">
                <a:latin typeface="+mj-lt"/>
              </a:rPr>
              <a:t>Gymnázium Jana </a:t>
            </a:r>
            <a:r>
              <a:rPr lang="cs-CZ" sz="1600" dirty="0" smtClean="0">
                <a:latin typeface="+mj-lt"/>
              </a:rPr>
              <a:t>Nerudy, Snové krajiny</a:t>
            </a:r>
            <a:endParaRPr lang="cs-CZ" sz="1600" dirty="0">
              <a:latin typeface="+mj-lt"/>
            </a:endParaRPr>
          </a:p>
        </p:txBody>
      </p:sp>
    </p:spTree>
    <p:extLst>
      <p:ext uri="{BB962C8B-B14F-4D97-AF65-F5344CB8AC3E}">
        <p14:creationId xmlns:p14="http://schemas.microsoft.com/office/powerpoint/2010/main" val="309933695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fld id="{6D22F896-40B5-4ADD-8801-0D06FADFA095}" type="slidenum">
              <a:rPr lang="en-US" smtClean="0"/>
              <a:t>39</a:t>
            </a:fld>
            <a:endParaRPr lang="en-US" dirty="0"/>
          </a:p>
        </p:txBody>
      </p:sp>
      <p:pic>
        <p:nvPicPr>
          <p:cNvPr id="3" name="Zástupný symbol pro obsah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9098" y="9659"/>
            <a:ext cx="4765185" cy="3573889"/>
          </a:xfrm>
          <a:prstGeom prst="rect">
            <a:avLst/>
          </a:prstGeom>
        </p:spPr>
      </p:pic>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9099" y="3284112"/>
            <a:ext cx="4765184" cy="3573888"/>
          </a:xfrm>
          <a:prstGeom prst="rect">
            <a:avLst/>
          </a:prstGeom>
        </p:spPr>
      </p:pic>
      <p:pic>
        <p:nvPicPr>
          <p:cNvPr id="5" name="Obráze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4283" y="-9661"/>
            <a:ext cx="4778064" cy="3583549"/>
          </a:xfrm>
          <a:prstGeom prst="rect">
            <a:avLst/>
          </a:prstGeom>
        </p:spPr>
      </p:pic>
      <p:pic>
        <p:nvPicPr>
          <p:cNvPr id="6" name="Obrázek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24283" y="3274452"/>
            <a:ext cx="4778064" cy="3583548"/>
          </a:xfrm>
          <a:prstGeom prst="rect">
            <a:avLst/>
          </a:prstGeom>
        </p:spPr>
      </p:pic>
    </p:spTree>
    <p:extLst>
      <p:ext uri="{BB962C8B-B14F-4D97-AF65-F5344CB8AC3E}">
        <p14:creationId xmlns:p14="http://schemas.microsoft.com/office/powerpoint/2010/main" val="3932231467"/>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ktiva">
  <a:themeElements>
    <a:clrScheme name="Zelená">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Retrospektiva">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k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4411</TotalTime>
  <Words>1779</Words>
  <Application>Microsoft Office PowerPoint</Application>
  <PresentationFormat>Širokoúhlá obrazovka</PresentationFormat>
  <Paragraphs>266</Paragraphs>
  <Slides>39</Slides>
  <Notes>1</Notes>
  <HiddenSlides>0</HiddenSlides>
  <MMClips>0</MMClips>
  <ScaleCrop>false</ScaleCrop>
  <HeadingPairs>
    <vt:vector size="6" baseType="variant">
      <vt:variant>
        <vt:lpstr>Použitá písma</vt:lpstr>
      </vt:variant>
      <vt:variant>
        <vt:i4>2</vt:i4>
      </vt:variant>
      <vt:variant>
        <vt:lpstr>Motiv</vt:lpstr>
      </vt:variant>
      <vt:variant>
        <vt:i4>1</vt:i4>
      </vt:variant>
      <vt:variant>
        <vt:lpstr>Nadpisy snímků</vt:lpstr>
      </vt:variant>
      <vt:variant>
        <vt:i4>39</vt:i4>
      </vt:variant>
    </vt:vector>
  </HeadingPairs>
  <TitlesOfParts>
    <vt:vector size="42" baseType="lpstr">
      <vt:lpstr>Calibri</vt:lpstr>
      <vt:lpstr>Calibri Light</vt:lpstr>
      <vt:lpstr>Retrospektiva</vt:lpstr>
      <vt:lpstr>Pedagogika umění Kvalita na základě mezinárodního srovnání  </vt:lpstr>
      <vt:lpstr>Členění přednášky</vt:lpstr>
      <vt:lpstr>Obrazové ukázky</vt:lpstr>
      <vt:lpstr>Obrazové ukázky</vt:lpstr>
      <vt:lpstr>Prezentace aplikace PowerPoint</vt:lpstr>
      <vt:lpstr>Srovnávací pedagogika jako výchozí báze mezinárodní výměny, výzkumu i společných dokumentů</vt:lpstr>
      <vt:lpstr>Srovnávací analýza  x  srovnávací pedagogika</vt:lpstr>
      <vt:lpstr>Srovnávací pedagogika – multidisciplinární obor</vt:lpstr>
      <vt:lpstr>Čtyři stupně srovnání dle F. Hilkera (1962 in Adick 2008, s. 145-147)</vt:lpstr>
      <vt:lpstr>Rámec soudobé srovnávací pedagogiky </vt:lpstr>
      <vt:lpstr>Rámec soudobé srovnávací pedagogiky </vt:lpstr>
      <vt:lpstr>Prof. Merle Hummrich, Universität Flensburg (korespondence doktorandky I. Hruškové 17. 1. 2013)</vt:lpstr>
      <vt:lpstr> Funkční báze mezinárodní spolupráce</vt:lpstr>
      <vt:lpstr> Komparace empirické reality</vt:lpstr>
      <vt:lpstr>Kvalifikační práce z oblasti srovnávací didaktiky a interkulturního vzdělávání</vt:lpstr>
      <vt:lpstr>Prezentace aplikace PowerPoint</vt:lpstr>
      <vt:lpstr>Komparace vzdělávacích plánů a      programů evropských zemí </vt:lpstr>
      <vt:lpstr>Prezentace aplikace PowerPoint</vt:lpstr>
      <vt:lpstr>Dotazníkové šetření EU – vstupní informace</vt:lpstr>
      <vt:lpstr>Dotazníkové šetření – vzdělávací obsah a cíle  </vt:lpstr>
      <vt:lpstr>Pojem kompetence</vt:lpstr>
      <vt:lpstr>Oborové kompetence</vt:lpstr>
      <vt:lpstr>Poměr teorie a praxe</vt:lpstr>
      <vt:lpstr>Oborové obsahy a učivo</vt:lpstr>
      <vt:lpstr>Celistvý rozvoj osobnosti žáka nad oborové kompetence... </vt:lpstr>
      <vt:lpstr>Ilustrativní výzkumná sonda - česká gymnaziální praxe v mezinárodním srovnání </vt:lpstr>
      <vt:lpstr>Prezentace aplikace PowerPoint</vt:lpstr>
      <vt:lpstr>Očekávané výstupy – oborové kompetence </vt:lpstr>
      <vt:lpstr>Empirická realita – výzkumný plán</vt:lpstr>
      <vt:lpstr>Výzkumné otázky</vt:lpstr>
      <vt:lpstr>Kompetenční potenciál realizovaných  výtvarných úloh </vt:lpstr>
      <vt:lpstr>Výzkumné nálezy </vt:lpstr>
      <vt:lpstr>Výzkumné nálezy</vt:lpstr>
      <vt:lpstr>        Výzkumné nálezy</vt:lpstr>
      <vt:lpstr>Výzkumné nálezy </vt:lpstr>
      <vt:lpstr>Výzkumné nálezy</vt:lpstr>
      <vt:lpstr>Výzkumné nálezy</vt:lpstr>
      <vt:lpstr>Výzkumné nálezy</vt:lpstr>
      <vt:lpstr>Prezentace aplikace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Potenzial und Instrumente  der vergleichenden Kunstpädagogik  für den internationalen Austausch</dc:title>
  <dc:creator>Věra Uhl Skřivanová</dc:creator>
  <cp:lastModifiedBy>Věra Uhl Skřivanová</cp:lastModifiedBy>
  <cp:revision>326</cp:revision>
  <cp:lastPrinted>2017-09-19T13:32:48Z</cp:lastPrinted>
  <dcterms:created xsi:type="dcterms:W3CDTF">2015-02-05T14:54:34Z</dcterms:created>
  <dcterms:modified xsi:type="dcterms:W3CDTF">2018-11-04T18:24:18Z</dcterms:modified>
</cp:coreProperties>
</file>