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handoutMasterIdLst>
    <p:handoutMasterId r:id="rId55"/>
  </p:handoutMasterIdLst>
  <p:sldIdLst>
    <p:sldId id="257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68" autoAdjust="0"/>
    <p:restoredTop sz="94746" autoAdjust="0"/>
  </p:normalViewPr>
  <p:slideViewPr>
    <p:cSldViewPr>
      <p:cViewPr>
        <p:scale>
          <a:sx n="66" d="100"/>
          <a:sy n="66" d="100"/>
        </p:scale>
        <p:origin x="-2934" y="-10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9DE9B8-94FF-49BE-A95E-2A9EEA496029}" type="datetimeFigureOut">
              <a:rPr lang="cs-CZ" smtClean="0"/>
              <a:t>21.4.2016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ABF0ED-852E-4D39-8C37-04792BEEBB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42499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C228B-0A12-42E0-A691-5534CB6DA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3F271-A152-48D7-A4E0-4F39905F3E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BF101-AF36-49FF-927C-02BD6844D7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149ED-78A4-4B9D-856F-9949A53B71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4F764-BC45-4544-9338-5CD720E8C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FB4BE-0492-420C-AF1D-7D8168FD46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4C41E-91EC-4308-B186-9EE6A76BA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3B28D-7401-49CB-B0DF-A15581CBDB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37CF-EB49-428C-A1A8-D67AABD839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6223D-2D6B-475B-B981-149D9F7E9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8D523-152D-4F16-8268-3A81B436E6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71942-8436-4510-867A-A5B0181F2A0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Osobnost</a:t>
            </a:r>
            <a:endParaRPr lang="cs-CZ" sz="3200" dirty="0"/>
          </a:p>
        </p:txBody>
      </p:sp>
      <p:pic>
        <p:nvPicPr>
          <p:cNvPr id="5" name="Zástupný symbol pro obsah 4" descr="D:\Users\lovasov\Obrßzky\Osobnost\31.gif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491880" y="980728"/>
            <a:ext cx="5256583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- organická jednota všeho tělesného a psychického, vrozeného a získaného, typická pro daného jedince, utvářená a projevující se v jeho chování (Holeček, 2003) 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D:\Users\lovasov\Obrßzky\Osobnost\3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76672"/>
            <a:ext cx="6912768" cy="5760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u="sng" dirty="0"/>
              <a:t>Aktivačně motivační vlastnosti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sz="2800" b="1" u="sng" dirty="0" smtClean="0"/>
          </a:p>
          <a:p>
            <a:r>
              <a:rPr lang="cs-CZ" sz="2800" b="1" u="sng" dirty="0" smtClean="0"/>
              <a:t>Motivace</a:t>
            </a:r>
            <a:r>
              <a:rPr lang="cs-CZ" sz="2800" b="1" dirty="0" smtClean="0"/>
              <a:t> </a:t>
            </a:r>
            <a:r>
              <a:rPr lang="cs-CZ" sz="2800" b="1" dirty="0"/>
              <a:t>: </a:t>
            </a:r>
            <a:r>
              <a:rPr lang="cs-CZ" sz="2800" dirty="0"/>
              <a:t>souhrn faktorů, které podněcují, zaměřují a regulují chování člověka </a:t>
            </a:r>
          </a:p>
          <a:p>
            <a:r>
              <a:rPr lang="cs-CZ" sz="2800" b="1" u="sng" dirty="0"/>
              <a:t>Motiv</a:t>
            </a:r>
            <a:r>
              <a:rPr lang="cs-CZ" sz="2800" b="1" dirty="0"/>
              <a:t> : </a:t>
            </a:r>
            <a:r>
              <a:rPr lang="cs-CZ" sz="2800" dirty="0"/>
              <a:t> pohnutka (osobní příčina) určitého chování. </a:t>
            </a:r>
          </a:p>
          <a:p>
            <a:endParaRPr lang="cs-CZ" dirty="0"/>
          </a:p>
        </p:txBody>
      </p:sp>
      <p:pic>
        <p:nvPicPr>
          <p:cNvPr id="5" name="Zástupný symbol pro obsah 4" descr="D:\Users\lovasov\Obrßzky\Motivace\14.gi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32656"/>
            <a:ext cx="5040560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 descr="D:\Users\lovasov\Obrßzky\Motivace\16.gif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3816423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Zástupný symbol pro obsah 8" descr="D:\Users\lovasov\Obrßzky\Motivace\17.gif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908720"/>
            <a:ext cx="5112567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 descr="D:\Users\lovasov\Obrßzky\Motivace\18.gif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5293086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Zástupný symbol pro obsah 8" descr="D:\Users\lovasov\Obrßzky\Motivace\21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7847" y="3501008"/>
            <a:ext cx="5616153" cy="2790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Potřeby</a:t>
            </a:r>
            <a:endParaRPr lang="cs-CZ" dirty="0"/>
          </a:p>
        </p:txBody>
      </p:sp>
      <p:pic>
        <p:nvPicPr>
          <p:cNvPr id="5" name="Zástupný symbol pro obsah 4" descr="D:\Users\lovasov\Obrßzky\Potřeby\19.gif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84784"/>
            <a:ext cx="4608512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Zástupný symbol pro obsah 5" descr="D:\Users\lovasov\Obrßzky\Potřeby\15.gif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268760"/>
            <a:ext cx="4824535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D:\Users\lovasov\Obrßzky\Potřeby\16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88640"/>
            <a:ext cx="4752528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:\Users\lovasov\Obrßzky\Potřeby\2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32656"/>
            <a:ext cx="5215931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Postoj</a:t>
            </a: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>
              <a:buFontTx/>
              <a:buChar char="-"/>
            </a:pPr>
            <a:r>
              <a:rPr lang="cs-CZ" sz="2800" dirty="0" smtClean="0"/>
              <a:t>tendence </a:t>
            </a:r>
            <a:r>
              <a:rPr lang="cs-CZ" sz="2800" dirty="0"/>
              <a:t>a připravenost jedince a sociální skupiny reagovat určitým způsobem. </a:t>
            </a:r>
            <a:endParaRPr lang="cs-CZ" sz="2800" dirty="0" smtClean="0"/>
          </a:p>
          <a:p>
            <a:pPr lvl="0">
              <a:buFontTx/>
              <a:buChar char="-"/>
            </a:pPr>
            <a:endParaRPr lang="cs-CZ" sz="2800" dirty="0"/>
          </a:p>
          <a:p>
            <a:pPr lvl="0"/>
            <a:r>
              <a:rPr lang="cs-CZ" sz="2800" dirty="0" smtClean="0"/>
              <a:t>Vytváří </a:t>
            </a:r>
            <a:r>
              <a:rPr lang="cs-CZ" sz="2800" dirty="0"/>
              <a:t>se na základě dřívějších zkušeností. </a:t>
            </a:r>
          </a:p>
          <a:p>
            <a:r>
              <a:rPr lang="cs-CZ" sz="2800" dirty="0"/>
              <a:t> </a:t>
            </a:r>
          </a:p>
          <a:p>
            <a:endParaRPr lang="cs-CZ" dirty="0"/>
          </a:p>
        </p:txBody>
      </p:sp>
      <p:pic>
        <p:nvPicPr>
          <p:cNvPr id="5" name="Zástupný symbol pro obsah 4" descr="D:\Users\lovasov\Obrßzky\Postoje\2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764704"/>
            <a:ext cx="5410944" cy="3922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Zástupný symbol pro obsah 12" descr="D:\Users\lovasov\Obrßzky\Postoje\28.gif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548680"/>
            <a:ext cx="6984776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:\Users\lovasov\Obrßzky\Postoje\29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7848871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Hodnoty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 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„</a:t>
            </a:r>
            <a:r>
              <a:rPr lang="cs-CZ" dirty="0"/>
              <a:t>Hodnoty jsou relativně stálé sociálně determinované vztahy člověka k materiálním a duchovním ideálům společnosti.“ </a:t>
            </a:r>
          </a:p>
          <a:p>
            <a:pPr lvl="0"/>
            <a:r>
              <a:rPr lang="cs-CZ" dirty="0"/>
              <a:t>kvality věcí, na něž se orientuje lidské úsilí,</a:t>
            </a:r>
          </a:p>
          <a:p>
            <a:pPr lvl="0"/>
            <a:r>
              <a:rPr lang="cs-CZ" dirty="0"/>
              <a:t>kladné ocenění objektů lidských postojů,</a:t>
            </a:r>
          </a:p>
          <a:p>
            <a:pPr lvl="0"/>
            <a:r>
              <a:rPr lang="cs-CZ" dirty="0"/>
              <a:t>obecná kriteria, na jejichž základech jsou hodnoceny různé objekty.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:\Users\lovasov\Obrßzky\Postoje\24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8136904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Hodnotová orientace</a:t>
            </a:r>
            <a:endParaRPr lang="cs-CZ" dirty="0"/>
          </a:p>
        </p:txBody>
      </p:sp>
      <p:pic>
        <p:nvPicPr>
          <p:cNvPr id="4" name="Zástupný symbol pro obsah 3" descr="D:\Users\lovasov\Obrßzky\Postoje\33.gi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484784"/>
            <a:ext cx="7344815" cy="4608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Hierarchie hodnot</a:t>
            </a:r>
            <a:endParaRPr lang="cs-CZ" dirty="0"/>
          </a:p>
        </p:txBody>
      </p:sp>
      <p:pic>
        <p:nvPicPr>
          <p:cNvPr id="4" name="Zástupný symbol pro obsah 3" descr="D:\Users\lovasov\Obrßzky\Postoje\3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84784"/>
            <a:ext cx="7488831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Výkonové vlastnosti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/>
              <a:t> </a:t>
            </a:r>
            <a:endParaRPr lang="cs-CZ" sz="3600" dirty="0"/>
          </a:p>
          <a:p>
            <a:pPr>
              <a:buNone/>
            </a:pPr>
            <a:r>
              <a:rPr lang="cs-CZ" sz="3600" b="1" u="sng" dirty="0"/>
              <a:t>Schopnosti</a:t>
            </a:r>
            <a:endParaRPr lang="cs-CZ" sz="3600" dirty="0"/>
          </a:p>
          <a:p>
            <a:pPr>
              <a:buNone/>
            </a:pPr>
            <a:r>
              <a:rPr lang="cs-CZ" sz="3600" b="1" dirty="0"/>
              <a:t>předpoklady pro úspěšnou realizaci konkrétní činnosti jedince.  </a:t>
            </a:r>
            <a:endParaRPr lang="cs-CZ" sz="3600" dirty="0"/>
          </a:p>
          <a:p>
            <a:pPr>
              <a:buNone/>
            </a:pPr>
            <a:r>
              <a:rPr lang="cs-CZ" sz="3600" dirty="0"/>
              <a:t> </a:t>
            </a:r>
          </a:p>
          <a:p>
            <a:pPr>
              <a:buNone/>
            </a:pPr>
            <a:r>
              <a:rPr lang="cs-CZ" sz="3600" b="1" u="sng" dirty="0"/>
              <a:t>Dispozice</a:t>
            </a:r>
            <a:endParaRPr lang="cs-CZ" sz="3600" dirty="0"/>
          </a:p>
          <a:p>
            <a:pPr>
              <a:buNone/>
            </a:pPr>
            <a:r>
              <a:rPr lang="cs-CZ" sz="3600" b="1" dirty="0"/>
              <a:t>anatomicko-fyziologická zvláštnost člověka</a:t>
            </a:r>
            <a:r>
              <a:rPr lang="cs-CZ" sz="3600" dirty="0"/>
              <a:t> (např. tělesný vzrůst, dokonalost smyslových orgánů, stavby a činnosti centrální nervové soustavy). </a:t>
            </a:r>
          </a:p>
          <a:p>
            <a:pPr>
              <a:buNone/>
            </a:pPr>
            <a:r>
              <a:rPr lang="cs-CZ" sz="3600" dirty="0"/>
              <a:t> </a:t>
            </a:r>
          </a:p>
          <a:p>
            <a:pPr>
              <a:buNone/>
            </a:pPr>
            <a:r>
              <a:rPr lang="cs-CZ" sz="3600" dirty="0"/>
              <a:t>Vlohy usnadňují osvojení si určité schopnosti či dovednosti.</a:t>
            </a:r>
          </a:p>
          <a:p>
            <a:pPr>
              <a:buNone/>
            </a:pPr>
            <a:r>
              <a:rPr lang="cs-CZ" sz="3600" dirty="0"/>
              <a:t> </a:t>
            </a:r>
          </a:p>
          <a:p>
            <a:pPr>
              <a:buNone/>
            </a:pP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D:\Users\lovasov\Obrßzky\Výkonové vlastnosti\25.gif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3816424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Zástupný symbol pro obsah 5" descr="D:\Users\lovasov\Obrßzky\Výkonové vlastnosti\26.gif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204864"/>
            <a:ext cx="4536504" cy="4311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D:\Users\lovasov\Obrßzky\Výkonové vlastnosti\23.gif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60648"/>
            <a:ext cx="734481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Zástupný symbol pro obsah 5" descr="D:\Users\lovasov\Obrßzky\Výkonové vlastnosti\22.gif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9" y="3356992"/>
            <a:ext cx="7344815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Inteligence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b="1" dirty="0" smtClean="0"/>
              <a:t>Obecná </a:t>
            </a:r>
            <a:r>
              <a:rPr lang="cs-CZ" b="1" dirty="0"/>
              <a:t>rozumová </a:t>
            </a:r>
            <a:r>
              <a:rPr lang="cs-CZ" b="1" dirty="0" smtClean="0"/>
              <a:t>schopnost :</a:t>
            </a:r>
            <a:r>
              <a:rPr lang="cs-CZ" dirty="0" smtClean="0"/>
              <a:t> 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 lvl="0"/>
            <a:r>
              <a:rPr lang="cs-CZ" b="1" dirty="0" smtClean="0"/>
              <a:t>myslet</a:t>
            </a:r>
            <a:r>
              <a:rPr lang="cs-CZ" dirty="0" smtClean="0"/>
              <a:t> </a:t>
            </a:r>
            <a:r>
              <a:rPr lang="cs-CZ" dirty="0"/>
              <a:t>- tj. řešit problémy. </a:t>
            </a:r>
          </a:p>
          <a:p>
            <a:pPr lvl="0"/>
            <a:r>
              <a:rPr lang="cs-CZ" b="1" dirty="0" smtClean="0"/>
              <a:t>učit </a:t>
            </a:r>
            <a:r>
              <a:rPr lang="cs-CZ" b="1" dirty="0"/>
              <a:t>se </a:t>
            </a:r>
            <a:r>
              <a:rPr lang="cs-CZ" dirty="0"/>
              <a:t>- tj. řešit problémy lépe, využívat zkušenosti. </a:t>
            </a:r>
          </a:p>
          <a:p>
            <a:pPr lvl="0"/>
            <a:r>
              <a:rPr lang="cs-CZ" b="1" dirty="0" smtClean="0"/>
              <a:t>adaptovat </a:t>
            </a:r>
            <a:r>
              <a:rPr lang="cs-CZ" b="1" dirty="0"/>
              <a:t>se</a:t>
            </a:r>
            <a:r>
              <a:rPr lang="cs-CZ" dirty="0"/>
              <a:t> - na základě adekvátního poznání, orientace v prostředí se mu člověk dovede lépe přizpůsobit. </a:t>
            </a:r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Temperament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cs-CZ" dirty="0" smtClean="0"/>
              <a:t>souhrn </a:t>
            </a:r>
            <a:r>
              <a:rPr lang="cs-CZ" dirty="0"/>
              <a:t>vlastností organismu, které určují dynamiku a intenzitu prožívání a chování osobnosti.</a:t>
            </a:r>
            <a:r>
              <a:rPr lang="cs-CZ" b="1" dirty="0"/>
              <a:t> </a:t>
            </a:r>
            <a:r>
              <a:rPr lang="cs-CZ" dirty="0"/>
              <a:t>Je</a:t>
            </a:r>
            <a:r>
              <a:rPr lang="cs-CZ" b="1" dirty="0"/>
              <a:t> </a:t>
            </a:r>
            <a:r>
              <a:rPr lang="cs-CZ" dirty="0"/>
              <a:t>převážně vrozený a relativně stálý.</a:t>
            </a:r>
          </a:p>
          <a:p>
            <a:endParaRPr lang="cs-CZ" dirty="0"/>
          </a:p>
          <a:p>
            <a:r>
              <a:rPr lang="cs-CZ" u="sng" dirty="0"/>
              <a:t>Zahrnuje </a:t>
            </a:r>
            <a:r>
              <a:rPr lang="cs-CZ" dirty="0"/>
              <a:t>:</a:t>
            </a:r>
          </a:p>
          <a:p>
            <a:pPr lvl="0"/>
            <a:r>
              <a:rPr lang="cs-CZ" dirty="0"/>
              <a:t>celkové ladění, kvalitu a sílu citů,</a:t>
            </a:r>
          </a:p>
          <a:p>
            <a:pPr lvl="0"/>
            <a:r>
              <a:rPr lang="cs-CZ" dirty="0"/>
              <a:t>vzrušivost psychických dějů,</a:t>
            </a:r>
          </a:p>
          <a:p>
            <a:pPr lvl="0"/>
            <a:r>
              <a:rPr lang="cs-CZ" dirty="0"/>
              <a:t>trvalost duševních dějů,</a:t>
            </a:r>
          </a:p>
          <a:p>
            <a:pPr lvl="0"/>
            <a:r>
              <a:rPr lang="cs-CZ" dirty="0"/>
              <a:t>odolnost vůči podnětům z okolí,</a:t>
            </a:r>
          </a:p>
          <a:p>
            <a:pPr lvl="0"/>
            <a:r>
              <a:rPr lang="cs-CZ" dirty="0"/>
              <a:t>shodu mezi vnitřním prožíváním a vnějším chováním</a:t>
            </a:r>
            <a:r>
              <a:rPr lang="cs-CZ" dirty="0" smtClean="0"/>
              <a:t>.</a:t>
            </a:r>
            <a:r>
              <a:rPr lang="cs-CZ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Typologie temperamentu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 </a:t>
            </a:r>
            <a:r>
              <a:rPr lang="cs-CZ" dirty="0" smtClean="0"/>
              <a:t>Řecký </a:t>
            </a:r>
            <a:r>
              <a:rPr lang="cs-CZ" dirty="0"/>
              <a:t>lékař </a:t>
            </a:r>
            <a:r>
              <a:rPr lang="cs-CZ" b="1" dirty="0"/>
              <a:t>Hippokrates</a:t>
            </a:r>
            <a:r>
              <a:rPr lang="cs-CZ" dirty="0"/>
              <a:t> (460-370 př.n.l.) a o několik století později římský lékař</a:t>
            </a:r>
            <a:r>
              <a:rPr lang="cs-CZ" b="1" dirty="0"/>
              <a:t> </a:t>
            </a:r>
            <a:r>
              <a:rPr lang="cs-CZ" b="1" dirty="0" err="1"/>
              <a:t>Galénos</a:t>
            </a:r>
            <a:r>
              <a:rPr lang="cs-CZ" b="1" dirty="0"/>
              <a:t> </a:t>
            </a:r>
            <a:r>
              <a:rPr lang="cs-CZ" dirty="0"/>
              <a:t>z Pergamu (129-200 n.l.)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  <p:pic>
        <p:nvPicPr>
          <p:cNvPr id="4" name="Obrázek 3" descr="D:\Users\lovasov\Obrßzky\Temperament\22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573016"/>
            <a:ext cx="705678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/>
              <a:t>Švýcarský psychiatr </a:t>
            </a:r>
            <a:r>
              <a:rPr lang="cs-CZ" b="1" dirty="0"/>
              <a:t>C.G. Jung </a:t>
            </a:r>
            <a:r>
              <a:rPr lang="cs-CZ" dirty="0"/>
              <a:t>vymezil dvě </a:t>
            </a:r>
            <a:r>
              <a:rPr lang="cs-CZ" dirty="0" err="1"/>
              <a:t>temperamentové</a:t>
            </a:r>
            <a:r>
              <a:rPr lang="cs-CZ" dirty="0"/>
              <a:t> dimenze.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  <p:pic>
        <p:nvPicPr>
          <p:cNvPr id="4" name="Obrázek 3" descr="D:\Users\lovasov\Obrßzky\Temperament\17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84784"/>
            <a:ext cx="7056784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/>
              <a:t>Německý psycholog </a:t>
            </a:r>
            <a:r>
              <a:rPr lang="cs-CZ" b="1" dirty="0" err="1"/>
              <a:t>H.J.Eysenck</a:t>
            </a:r>
            <a:r>
              <a:rPr lang="cs-CZ" b="1" dirty="0"/>
              <a:t> </a:t>
            </a:r>
            <a:r>
              <a:rPr lang="cs-CZ" dirty="0"/>
              <a:t>Jungovu typologii ještě doplnil o dimenze emoční lability a emoční stability.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D:\Users\lovasov\Obrßzky\Temperament\18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988840"/>
            <a:ext cx="691276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D:\Users\lovasov\Obrßzky\Temperament\23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48680"/>
            <a:ext cx="7776864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:\Users\lovasov\Obrßzky\Temperament\19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8275" y="-38100"/>
            <a:ext cx="6267450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Charakter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/>
              <a:t> </a:t>
            </a:r>
            <a:r>
              <a:rPr lang="cs-CZ" dirty="0" smtClean="0"/>
              <a:t>-  </a:t>
            </a:r>
            <a:r>
              <a:rPr lang="cs-CZ" b="1" dirty="0" smtClean="0"/>
              <a:t>soustava </a:t>
            </a:r>
            <a:r>
              <a:rPr lang="cs-CZ" b="1" dirty="0"/>
              <a:t>vlastností, které umožňují řídit jednání člověka podle společenských (zejména morálních) požadavků. </a:t>
            </a:r>
            <a:endParaRPr lang="cs-CZ" dirty="0"/>
          </a:p>
          <a:p>
            <a:pPr lvl="0"/>
            <a:r>
              <a:rPr lang="cs-CZ" dirty="0"/>
              <a:t>Charakterové vlastnosti zahrnují schopnost regulovat svoje chování pod vlivem přijatých hodnot, norem a z nich vyplývajících postojů. </a:t>
            </a:r>
            <a:endParaRPr lang="cs-CZ" dirty="0" smtClean="0"/>
          </a:p>
          <a:p>
            <a:pPr lvl="0"/>
            <a:r>
              <a:rPr lang="cs-CZ" dirty="0" smtClean="0"/>
              <a:t>Projevují </a:t>
            </a:r>
            <a:r>
              <a:rPr lang="cs-CZ" dirty="0"/>
              <a:t>se v chování a jsou vyjádřeny tím, co člověk dělá.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D:\Users\lovasov\Obrßzky\Charakter\3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7992888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:\Users\lovasov\Obrßzky\Charakter\3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20688"/>
            <a:ext cx="7920879" cy="568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:\Users\lovasov\Obrßzky\Charakter\3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3" y="620688"/>
            <a:ext cx="8064896" cy="590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:\Users\lovasov\Obrßzky\Charakter\3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8352928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Vývoj charakteru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cs-CZ" dirty="0"/>
              <a:t> </a:t>
            </a:r>
            <a:r>
              <a:rPr lang="cs-CZ" b="1" dirty="0" smtClean="0"/>
              <a:t>J</a:t>
            </a:r>
            <a:r>
              <a:rPr lang="cs-CZ" b="1" dirty="0"/>
              <a:t>. </a:t>
            </a:r>
            <a:r>
              <a:rPr lang="cs-CZ" b="1" dirty="0" err="1"/>
              <a:t>Piaget</a:t>
            </a:r>
            <a:r>
              <a:rPr lang="cs-CZ" dirty="0"/>
              <a:t> (1966) rozlišil dvě stádia morálního vývoje jedince. </a:t>
            </a:r>
          </a:p>
          <a:p>
            <a:pPr>
              <a:buNone/>
            </a:pPr>
            <a:r>
              <a:rPr lang="cs-CZ" dirty="0"/>
              <a:t> </a:t>
            </a:r>
          </a:p>
        </p:txBody>
      </p:sp>
      <p:pic>
        <p:nvPicPr>
          <p:cNvPr id="4" name="Obrázek 3" descr="D:\Users\lovasov\Obrßzky\Charakter\20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420888"/>
            <a:ext cx="648072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cs-CZ" b="1" dirty="0" err="1"/>
              <a:t>L</a:t>
            </a:r>
            <a:r>
              <a:rPr lang="cs-CZ" b="1" dirty="0"/>
              <a:t>.</a:t>
            </a:r>
            <a:r>
              <a:rPr lang="cs-CZ" b="1" dirty="0" err="1"/>
              <a:t>Kohlberg</a:t>
            </a:r>
            <a:r>
              <a:rPr lang="cs-CZ" b="1" dirty="0"/>
              <a:t> </a:t>
            </a:r>
            <a:r>
              <a:rPr lang="cs-CZ" dirty="0"/>
              <a:t>(1976) navázal na </a:t>
            </a:r>
            <a:r>
              <a:rPr lang="cs-CZ" dirty="0" err="1"/>
              <a:t>Piagetovo</a:t>
            </a:r>
            <a:r>
              <a:rPr lang="cs-CZ" dirty="0"/>
              <a:t> učení a rozpracoval tento aspekt socializačního vývoje podrobněji.</a:t>
            </a:r>
          </a:p>
          <a:p>
            <a:endParaRPr lang="cs-CZ" dirty="0"/>
          </a:p>
        </p:txBody>
      </p:sp>
      <p:pic>
        <p:nvPicPr>
          <p:cNvPr id="6" name="Obrázek 5" descr="D:\Users\lovasov\Obrßzky\Charakter\21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204864"/>
            <a:ext cx="6336704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:\Users\lovasov\Obrßzky\Charakter\24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60648"/>
            <a:ext cx="6995864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Náročné životní situace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 </a:t>
            </a:r>
            <a:r>
              <a:rPr lang="cs-CZ" dirty="0" smtClean="0"/>
              <a:t>životní </a:t>
            </a:r>
            <a:r>
              <a:rPr lang="cs-CZ" dirty="0"/>
              <a:t>podmínky, které na člověka kladou </a:t>
            </a:r>
            <a:r>
              <a:rPr lang="cs-CZ" b="1" i="1" dirty="0"/>
              <a:t>zvýšené nároky jak po stránce tělesné, tak i psychické </a:t>
            </a:r>
            <a:r>
              <a:rPr lang="cs-CZ" dirty="0"/>
              <a:t>a které způsobují změny v jeho chování.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b="1" dirty="0"/>
              <a:t>          -  frustrace </a:t>
            </a:r>
            <a:endParaRPr lang="cs-CZ" dirty="0"/>
          </a:p>
          <a:p>
            <a:pPr>
              <a:buNone/>
            </a:pPr>
            <a:r>
              <a:rPr lang="cs-CZ" b="1" dirty="0"/>
              <a:t>          -  deprivace </a:t>
            </a:r>
            <a:endParaRPr lang="cs-CZ" dirty="0"/>
          </a:p>
          <a:p>
            <a:pPr>
              <a:buNone/>
            </a:pPr>
            <a:r>
              <a:rPr lang="cs-CZ" b="1" dirty="0"/>
              <a:t>          -  konflikt  </a:t>
            </a:r>
            <a:endParaRPr lang="cs-CZ" dirty="0"/>
          </a:p>
          <a:p>
            <a:pPr>
              <a:buNone/>
            </a:pPr>
            <a:r>
              <a:rPr lang="cs-CZ" b="1" dirty="0"/>
              <a:t>          -  stres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Frustrace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/>
              <a:t> </a:t>
            </a:r>
            <a:r>
              <a:rPr lang="cs-CZ" dirty="0" smtClean="0"/>
              <a:t>psychický </a:t>
            </a:r>
            <a:r>
              <a:rPr lang="cs-CZ" dirty="0"/>
              <a:t>stav vyvolaný překážkou, která stojí na cestě k cíli nebo brání uspokojení určité potřeby</a:t>
            </a:r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Překážky</a:t>
            </a:r>
            <a:endParaRPr lang="cs-CZ" dirty="0"/>
          </a:p>
          <a:p>
            <a:pPr lvl="0"/>
            <a:r>
              <a:rPr lang="cs-CZ" dirty="0"/>
              <a:t>Vnitřní - vycházejí z </a:t>
            </a:r>
            <a:r>
              <a:rPr lang="cs-CZ" b="1" i="1" dirty="0"/>
              <a:t>vlastností osobnosti </a:t>
            </a:r>
            <a:r>
              <a:rPr lang="cs-CZ" dirty="0"/>
              <a:t>(strach, stydlivost, lenost..)</a:t>
            </a:r>
          </a:p>
          <a:p>
            <a:pPr lvl="0"/>
            <a:r>
              <a:rPr lang="cs-CZ" dirty="0"/>
              <a:t>Vnější - povaha </a:t>
            </a:r>
            <a:r>
              <a:rPr lang="cs-CZ" b="1" i="1" dirty="0"/>
              <a:t>fyzikální</a:t>
            </a:r>
            <a:r>
              <a:rPr lang="cs-CZ" dirty="0"/>
              <a:t> (např. ujíždějící tramvaj) nebo </a:t>
            </a:r>
            <a:r>
              <a:rPr lang="cs-CZ" b="1" i="1" dirty="0"/>
              <a:t>sociální</a:t>
            </a:r>
            <a:r>
              <a:rPr lang="cs-CZ" dirty="0"/>
              <a:t>, která je způsobená jednáním jiných (např. zákazy rodičů, fronta lidí atp.).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D:\Users\lovasov\Obrßzky\NŽS\Druhy frustrac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60648"/>
            <a:ext cx="5228605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:\Users\lovasov\Obrßzky\NŽS\Podle stupně závažnosti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404664"/>
            <a:ext cx="6912768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b="1" u="sng" dirty="0"/>
              <a:t>Obranné frustrační mechanismy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Zástupný symbol pro obsah 3" descr="D:\Users\lovasov\Obrßzky\NŽS\Model frustrac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836712"/>
            <a:ext cx="7560840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>
            <a:normAutofit fontScale="70000" lnSpcReduction="20000"/>
          </a:bodyPr>
          <a:lstStyle/>
          <a:p>
            <a:r>
              <a:rPr lang="cs-CZ" b="1" u="sng" dirty="0"/>
              <a:t>Útok</a:t>
            </a:r>
            <a:endParaRPr lang="cs-CZ" dirty="0"/>
          </a:p>
          <a:p>
            <a:pPr>
              <a:buNone/>
            </a:pPr>
            <a:r>
              <a:rPr lang="cs-CZ" dirty="0" smtClean="0"/>
              <a:t>     Cíl </a:t>
            </a:r>
            <a:r>
              <a:rPr lang="cs-CZ" dirty="0"/>
              <a:t>- překážku narušit, rozbít a tím dosáhnout žádaného cíle. Formy – slovní,  tělesné napadení druhého, </a:t>
            </a:r>
            <a:r>
              <a:rPr lang="cs-CZ" dirty="0" err="1"/>
              <a:t>autoagrese</a:t>
            </a:r>
            <a:r>
              <a:rPr lang="cs-CZ" dirty="0"/>
              <a:t>.  </a:t>
            </a:r>
          </a:p>
          <a:p>
            <a:r>
              <a:rPr lang="cs-CZ" b="1" u="sng" dirty="0"/>
              <a:t>Únik, ústup 	</a:t>
            </a:r>
            <a:endParaRPr lang="cs-CZ" dirty="0"/>
          </a:p>
          <a:p>
            <a:pPr>
              <a:buNone/>
            </a:pPr>
            <a:r>
              <a:rPr lang="cs-CZ" dirty="0" smtClean="0"/>
              <a:t>      Při </a:t>
            </a:r>
            <a:r>
              <a:rPr lang="cs-CZ" dirty="0"/>
              <a:t>úniku se člověk zbaví překážky, ale zároveň i cíle. </a:t>
            </a:r>
          </a:p>
          <a:p>
            <a:r>
              <a:rPr lang="cs-CZ" b="1" u="sng" dirty="0"/>
              <a:t>Obejití překážky</a:t>
            </a:r>
            <a:endParaRPr lang="cs-CZ" dirty="0"/>
          </a:p>
          <a:p>
            <a:pPr>
              <a:buNone/>
            </a:pPr>
            <a:r>
              <a:rPr lang="cs-CZ" dirty="0" smtClean="0"/>
              <a:t>     Obejití </a:t>
            </a:r>
            <a:r>
              <a:rPr lang="cs-CZ" dirty="0"/>
              <a:t>překážky bývá často jediným řešením frustrace v případě, kdy cíle musí být za každou cenu dosaženo. </a:t>
            </a:r>
          </a:p>
          <a:p>
            <a:r>
              <a:rPr lang="cs-CZ" b="1" u="sng" dirty="0" smtClean="0"/>
              <a:t>Kompenzace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     Volba </a:t>
            </a:r>
            <a:r>
              <a:rPr lang="cs-CZ" dirty="0"/>
              <a:t>náhradního cíle, patří mezi „nejracionálnější“ obranné frustrační mechanismy. Tento náhradní cíl je sice méně lákavý, ale je dosažitelný. </a:t>
            </a:r>
          </a:p>
          <a:p>
            <a:r>
              <a:rPr lang="cs-CZ" b="1" u="sng" dirty="0" smtClean="0"/>
              <a:t>Fixace</a:t>
            </a:r>
          </a:p>
          <a:p>
            <a:pPr>
              <a:buNone/>
            </a:pPr>
            <a:r>
              <a:rPr lang="cs-CZ" dirty="0" smtClean="0"/>
              <a:t>     O </a:t>
            </a:r>
            <a:r>
              <a:rPr lang="cs-CZ" dirty="0"/>
              <a:t>fixaci hovoříme v situaci, kdy se jedinec zastaví před překážkou a „otočí se k ní zády“. Úmyslně nebo bezděčně ji přestane vnímat. Tím ale zároveň pro něj přestane existovat i cíl, a tak je frustrační situace obvykle pouze zdánlivě vyřešena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D:\Users\lovasov\Obrßzky\NŽS\Formy útoku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76672"/>
            <a:ext cx="7632848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D:\Users\lovasov\Obrßzky\NŽS\Formy úniku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60648"/>
            <a:ext cx="6480719" cy="659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Deprivace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i="1" dirty="0"/>
              <a:t> </a:t>
            </a:r>
            <a:r>
              <a:rPr lang="cs-CZ" b="1" i="1" dirty="0" smtClean="0"/>
              <a:t>- </a:t>
            </a:r>
            <a:r>
              <a:rPr lang="cs-CZ" dirty="0" smtClean="0"/>
              <a:t>psychický </a:t>
            </a:r>
            <a:r>
              <a:rPr lang="cs-CZ" dirty="0"/>
              <a:t>stav, který vzniká, když není dlouhodobě uspokojována základní potřeba nebo není dosaženo vytýčených cílů.</a:t>
            </a:r>
          </a:p>
          <a:p>
            <a:r>
              <a:rPr lang="cs-CZ" b="1" i="1" dirty="0"/>
              <a:t>Biologická deprivace</a:t>
            </a:r>
            <a:r>
              <a:rPr lang="cs-CZ" dirty="0"/>
              <a:t> (nedostatek výživy, pití, jídla, sexu, vody, tepla, ale i kyslíku či spánku).</a:t>
            </a:r>
          </a:p>
          <a:p>
            <a:r>
              <a:rPr lang="cs-CZ" b="1" i="1" dirty="0"/>
              <a:t>Sociální deprivace</a:t>
            </a:r>
            <a:r>
              <a:rPr lang="cs-CZ" b="1" dirty="0"/>
              <a:t> </a:t>
            </a:r>
            <a:r>
              <a:rPr lang="cs-CZ" dirty="0"/>
              <a:t>(nedostatek sociálních kontaktů, vážné problémy v mezilidských vztazích) </a:t>
            </a:r>
          </a:p>
          <a:p>
            <a:r>
              <a:rPr lang="cs-CZ" b="1" i="1" dirty="0"/>
              <a:t>Psychická deprivace</a:t>
            </a:r>
            <a:r>
              <a:rPr lang="cs-CZ" dirty="0"/>
              <a:t> (neuspokojení psychických potřeb.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D:\Users\lovasov\Obrßzky\NŽS\Psychická deprivac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60648"/>
            <a:ext cx="6768752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Konflikt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030019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Jedinec </a:t>
            </a:r>
            <a:r>
              <a:rPr lang="cs-CZ" dirty="0"/>
              <a:t>se ocitá ve střetu dvou nebo více protichůdných sil. (boj motivů, konflikt zájmů, názorový rozpor …) apod. </a:t>
            </a:r>
          </a:p>
          <a:p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Druhy </a:t>
            </a:r>
            <a:r>
              <a:rPr lang="cs-CZ" b="1" i="1" dirty="0"/>
              <a:t>konfliktů</a:t>
            </a:r>
            <a:endParaRPr lang="cs-CZ" dirty="0"/>
          </a:p>
          <a:p>
            <a:pPr lvl="0"/>
            <a:r>
              <a:rPr lang="cs-CZ" dirty="0" err="1"/>
              <a:t>Intrapersonální</a:t>
            </a:r>
            <a:r>
              <a:rPr lang="cs-CZ" dirty="0"/>
              <a:t> (intrapsychické) konflikt </a:t>
            </a:r>
          </a:p>
          <a:p>
            <a:pPr lvl="0"/>
            <a:r>
              <a:rPr lang="cs-CZ" dirty="0" err="1"/>
              <a:t>Intrapersonální</a:t>
            </a:r>
            <a:r>
              <a:rPr lang="cs-CZ" dirty="0"/>
              <a:t> (mezilidském) konflikt </a:t>
            </a:r>
          </a:p>
          <a:p>
            <a:pPr>
              <a:buNone/>
            </a:pPr>
            <a:r>
              <a:rPr lang="cs-CZ" dirty="0"/>
              <a:t> </a:t>
            </a:r>
            <a:endParaRPr lang="cs-CZ" b="1" i="1" dirty="0"/>
          </a:p>
          <a:p>
            <a:pPr>
              <a:buNone/>
            </a:pPr>
            <a:r>
              <a:rPr lang="cs-CZ" b="1" dirty="0" err="1"/>
              <a:t>Intrapersonální</a:t>
            </a:r>
            <a:r>
              <a:rPr lang="cs-CZ" b="1" dirty="0"/>
              <a:t> konflikt</a:t>
            </a:r>
            <a:endParaRPr lang="cs-CZ" b="1" i="1" dirty="0"/>
          </a:p>
          <a:p>
            <a:pPr>
              <a:buNone/>
            </a:pPr>
            <a:r>
              <a:rPr lang="cs-CZ" b="1" dirty="0"/>
              <a:t> </a:t>
            </a:r>
            <a:endParaRPr lang="cs-CZ" b="1" i="1" dirty="0"/>
          </a:p>
          <a:p>
            <a:pPr lvl="0"/>
            <a:r>
              <a:rPr lang="cs-CZ" dirty="0"/>
              <a:t>Konflikt dvou kladných sil </a:t>
            </a:r>
          </a:p>
          <a:p>
            <a:pPr lvl="0"/>
            <a:r>
              <a:rPr lang="cs-CZ" dirty="0"/>
              <a:t>Konflikt kladného a záporného motivu</a:t>
            </a:r>
          </a:p>
          <a:p>
            <a:pPr lvl="0"/>
            <a:r>
              <a:rPr lang="cs-CZ" dirty="0"/>
              <a:t>Konflikt dvou záporných  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Interpersonální konflikt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dirty="0"/>
              <a:t> </a:t>
            </a:r>
            <a:r>
              <a:rPr lang="cs-CZ" dirty="0" smtClean="0"/>
              <a:t>Příčiny : rozdílnost </a:t>
            </a:r>
            <a:r>
              <a:rPr lang="cs-CZ" dirty="0"/>
              <a:t>lidí, jejich zájmů, hodnot, cílů </a:t>
            </a:r>
            <a:r>
              <a:rPr lang="cs-CZ" dirty="0" err="1"/>
              <a:t>apod</a:t>
            </a:r>
            <a:r>
              <a:rPr lang="cs-CZ" dirty="0"/>
              <a:t>, nepříznivý aktuální psychický stav jedince, </a:t>
            </a:r>
            <a:r>
              <a:rPr lang="cs-CZ" dirty="0" err="1"/>
              <a:t>konfliktotvorné</a:t>
            </a:r>
            <a:r>
              <a:rPr lang="cs-CZ" dirty="0"/>
              <a:t> osobnosti</a:t>
            </a:r>
          </a:p>
          <a:p>
            <a:pPr>
              <a:buNone/>
            </a:pPr>
            <a:r>
              <a:rPr lang="cs-CZ" dirty="0"/>
              <a:t> </a:t>
            </a:r>
          </a:p>
        </p:txBody>
      </p:sp>
      <p:pic>
        <p:nvPicPr>
          <p:cNvPr id="4" name="Obrázek 3" descr="D:\Users\lovasov\Obrßzky\NŽS\Konfliktotvorné osobnosti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852936"/>
            <a:ext cx="7272808" cy="400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Stres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/>
              <a:t> </a:t>
            </a:r>
            <a:r>
              <a:rPr lang="cs-CZ" u="sng" dirty="0" smtClean="0"/>
              <a:t>Čáp</a:t>
            </a:r>
            <a:r>
              <a:rPr lang="cs-CZ" dirty="0" smtClean="0"/>
              <a:t> </a:t>
            </a:r>
            <a:r>
              <a:rPr lang="cs-CZ" dirty="0"/>
              <a:t>- stav vyvolaný stresovou situací, </a:t>
            </a:r>
            <a:r>
              <a:rPr lang="cs-CZ" dirty="0" err="1"/>
              <a:t>t</a:t>
            </a:r>
            <a:r>
              <a:rPr lang="cs-CZ" dirty="0"/>
              <a:t>. </a:t>
            </a:r>
            <a:r>
              <a:rPr lang="cs-CZ" dirty="0" err="1"/>
              <a:t>j</a:t>
            </a:r>
            <a:r>
              <a:rPr lang="cs-CZ" dirty="0"/>
              <a:t>. takovou náročnou situací, ve které nějaká rušivá okolnost nebo škodlivý vliv působí na organismus a ztěžuje mu vykonávání činnosti či uspokojování potřeb.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u="sng" dirty="0" err="1"/>
              <a:t>Křivohlavý</a:t>
            </a:r>
            <a:r>
              <a:rPr lang="cs-CZ" u="sng" dirty="0"/>
              <a:t> (1994) podle intenzity stresové reakce rozeznává :</a:t>
            </a:r>
            <a:endParaRPr lang="cs-CZ" dirty="0"/>
          </a:p>
          <a:p>
            <a:pPr lvl="0"/>
            <a:r>
              <a:rPr lang="cs-CZ" dirty="0"/>
              <a:t>     </a:t>
            </a:r>
            <a:r>
              <a:rPr lang="cs-CZ" b="1" dirty="0" err="1"/>
              <a:t>Hyperstres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     </a:t>
            </a:r>
            <a:r>
              <a:rPr lang="cs-CZ" b="1" dirty="0" err="1"/>
              <a:t>Hypostres</a:t>
            </a:r>
            <a:r>
              <a:rPr lang="cs-CZ" dirty="0"/>
              <a:t>  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D:\Users\lovasov\Obrßzky\Stres\Druhy stresu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84576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D:\Users\lovasov\Obrßzky\Stres\Stresová zátěž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501008"/>
            <a:ext cx="4860032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r>
              <a:rPr lang="cs-CZ" u="sng" dirty="0"/>
              <a:t>Reakce organizmu na stres probíhá v několika fázích :</a:t>
            </a:r>
            <a:endParaRPr lang="cs-CZ" dirty="0"/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     </a:t>
            </a:r>
            <a:r>
              <a:rPr lang="cs-CZ" b="1" dirty="0"/>
              <a:t>Poplašná reakce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     </a:t>
            </a:r>
            <a:r>
              <a:rPr lang="cs-CZ" b="1" dirty="0"/>
              <a:t>Fáze odporu</a:t>
            </a:r>
            <a:endParaRPr lang="cs-CZ" dirty="0"/>
          </a:p>
          <a:p>
            <a:pPr lvl="0"/>
            <a:r>
              <a:rPr lang="cs-CZ" dirty="0"/>
              <a:t>     </a:t>
            </a:r>
            <a:r>
              <a:rPr lang="cs-CZ" b="1" dirty="0"/>
              <a:t>Fáze vyčerpání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D:\Users\lovasov\Obrßzky\Stres\Fyziologické příznaky stresu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8362" y="731302"/>
            <a:ext cx="4867275" cy="5395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:\Users\lovasov\Obrßzky\Stres\Emocionální příznaky stresu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48680"/>
            <a:ext cx="6272163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:\Users\lovasov\Obrßzky\Stres\Behaviorální příznaky stresu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04664"/>
            <a:ext cx="7272808" cy="5832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:\Users\lovasov\Obrßzky\Stres\Působení stresu na organizmu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764704"/>
            <a:ext cx="7632848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Pracovní </a:t>
            </a:r>
            <a:r>
              <a:rPr lang="cs-CZ" b="1" u="sng" dirty="0" err="1" smtClean="0"/>
              <a:t>stresory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20000"/>
          </a:bodyPr>
          <a:lstStyle/>
          <a:p>
            <a:r>
              <a:rPr lang="cs-CZ" b="1" i="1" dirty="0"/>
              <a:t> </a:t>
            </a:r>
            <a:r>
              <a:rPr lang="cs-CZ" dirty="0" smtClean="0"/>
              <a:t>Situace </a:t>
            </a:r>
            <a:r>
              <a:rPr lang="cs-CZ" dirty="0"/>
              <a:t>charakterizované </a:t>
            </a:r>
            <a:r>
              <a:rPr lang="cs-CZ" b="1" dirty="0"/>
              <a:t>nadbytkem podnětů</a:t>
            </a:r>
            <a:r>
              <a:rPr lang="cs-CZ" dirty="0"/>
              <a:t> a úkolů, např. termínovaná práce.</a:t>
            </a:r>
          </a:p>
          <a:p>
            <a:pPr lvl="0"/>
            <a:r>
              <a:rPr lang="cs-CZ" dirty="0"/>
              <a:t>Situace charakterizované </a:t>
            </a:r>
            <a:r>
              <a:rPr lang="cs-CZ" b="1" dirty="0"/>
              <a:t>nedostatkem podnětů</a:t>
            </a:r>
            <a:r>
              <a:rPr lang="cs-CZ" dirty="0"/>
              <a:t>, př. odchod do důchodu, dlouhodobá hospitalizace apod.</a:t>
            </a:r>
          </a:p>
          <a:p>
            <a:pPr lvl="0"/>
            <a:r>
              <a:rPr lang="cs-CZ" dirty="0"/>
              <a:t>Situace charakterizované </a:t>
            </a:r>
            <a:r>
              <a:rPr lang="cs-CZ" b="1" dirty="0"/>
              <a:t>působením škodlivých vlivů,</a:t>
            </a:r>
            <a:r>
              <a:rPr lang="cs-CZ" dirty="0"/>
              <a:t> jako jsou špatné interpersonální vztahy na pracovišti, v rodině apod. </a:t>
            </a:r>
          </a:p>
          <a:p>
            <a:pPr>
              <a:buNone/>
            </a:pPr>
            <a:r>
              <a:rPr lang="cs-CZ" dirty="0"/>
              <a:t>   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r>
              <a:rPr lang="cs-CZ" dirty="0"/>
              <a:t>+ činnosti spojené se zvýšenou odpovědností, práce v izolovaných podmínkách nebo naopak stálý styk s lidmi, jednání s konfliktními lidmi, nesprávné rozložení pravomoci a odpovědnosti.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500</TotalTime>
  <Words>316</Words>
  <Application>Microsoft Office PowerPoint</Application>
  <PresentationFormat>Předvádění na obrazovce (4:3)</PresentationFormat>
  <Paragraphs>122</Paragraphs>
  <Slides>53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53</vt:i4>
      </vt:variant>
    </vt:vector>
  </HeadingPairs>
  <TitlesOfParts>
    <vt:vector size="54" baseType="lpstr">
      <vt:lpstr>Motiv sady Office</vt:lpstr>
      <vt:lpstr>Osobnost</vt:lpstr>
      <vt:lpstr>Prezentace aplikace PowerPoint</vt:lpstr>
      <vt:lpstr>Aktivačně motivační vlastnosti </vt:lpstr>
      <vt:lpstr>Prezentace aplikace PowerPoint</vt:lpstr>
      <vt:lpstr>Prezentace aplikace PowerPoint</vt:lpstr>
      <vt:lpstr>Potřeby</vt:lpstr>
      <vt:lpstr>Prezentace aplikace PowerPoint</vt:lpstr>
      <vt:lpstr>Prezentace aplikace PowerPoint</vt:lpstr>
      <vt:lpstr>Postoj</vt:lpstr>
      <vt:lpstr>Prezentace aplikace PowerPoint</vt:lpstr>
      <vt:lpstr>Prezentace aplikace PowerPoint</vt:lpstr>
      <vt:lpstr>Hodnoty  </vt:lpstr>
      <vt:lpstr>Prezentace aplikace PowerPoint</vt:lpstr>
      <vt:lpstr>Hodnotová orientace</vt:lpstr>
      <vt:lpstr>Hierarchie hodnot</vt:lpstr>
      <vt:lpstr>Výkonové vlastnosti </vt:lpstr>
      <vt:lpstr>Prezentace aplikace PowerPoint</vt:lpstr>
      <vt:lpstr>Prezentace aplikace PowerPoint</vt:lpstr>
      <vt:lpstr>Inteligence </vt:lpstr>
      <vt:lpstr>Temperament </vt:lpstr>
      <vt:lpstr>Typologie temperamentu </vt:lpstr>
      <vt:lpstr>Prezentace aplikace PowerPoint</vt:lpstr>
      <vt:lpstr>Prezentace aplikace PowerPoint</vt:lpstr>
      <vt:lpstr>Prezentace aplikace PowerPoint</vt:lpstr>
      <vt:lpstr>Prezentace aplikace PowerPoint</vt:lpstr>
      <vt:lpstr>Charakter </vt:lpstr>
      <vt:lpstr>Prezentace aplikace PowerPoint</vt:lpstr>
      <vt:lpstr>Prezentace aplikace PowerPoint</vt:lpstr>
      <vt:lpstr>Prezentace aplikace PowerPoint</vt:lpstr>
      <vt:lpstr>Prezentace aplikace PowerPoint</vt:lpstr>
      <vt:lpstr>Vývoj charakteru </vt:lpstr>
      <vt:lpstr>Prezentace aplikace PowerPoint</vt:lpstr>
      <vt:lpstr>Prezentace aplikace PowerPoint</vt:lpstr>
      <vt:lpstr>Náročné životní situace </vt:lpstr>
      <vt:lpstr>Frustrace </vt:lpstr>
      <vt:lpstr>Prezentace aplikace PowerPoint</vt:lpstr>
      <vt:lpstr>Prezentace aplikace PowerPoint</vt:lpstr>
      <vt:lpstr>Obranné frustrační mechanismy </vt:lpstr>
      <vt:lpstr>Prezentace aplikace PowerPoint</vt:lpstr>
      <vt:lpstr>Prezentace aplikace PowerPoint</vt:lpstr>
      <vt:lpstr>Prezentace aplikace PowerPoint</vt:lpstr>
      <vt:lpstr>Deprivace </vt:lpstr>
      <vt:lpstr>Prezentace aplikace PowerPoint</vt:lpstr>
      <vt:lpstr>Konflikt </vt:lpstr>
      <vt:lpstr>Interpersonální konflikt </vt:lpstr>
      <vt:lpstr>Stres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Pracovní stresory </vt:lpstr>
    </vt:vector>
  </TitlesOfParts>
  <Company>ZČU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lovasov</dc:creator>
  <cp:lastModifiedBy>Mgr. Kateřina ŠÁMALOVÁ</cp:lastModifiedBy>
  <cp:revision>15</cp:revision>
  <dcterms:created xsi:type="dcterms:W3CDTF">2012-06-18T04:32:49Z</dcterms:created>
  <dcterms:modified xsi:type="dcterms:W3CDTF">2016-04-21T10:15:37Z</dcterms:modified>
</cp:coreProperties>
</file>