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>
        <p:scale>
          <a:sx n="75" d="100"/>
          <a:sy n="75" d="100"/>
        </p:scale>
        <p:origin x="-126" y="-8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DF68E2-58F2-4D09-BE8B-E3BD06533059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8FC5F6-F338-4AE4-BB23-26385BCFC423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13E31D-E2AB-40D1-8B51-AFA5AFEF393A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EBB0C4-6273-4C6E-B9BD-2EDC30F1CD52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B4D41-86C1-4908-B66A-0B50CEB3BF29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426E2C-56C1-4E0D-A793-0088A7FDD37E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39B41-D8B5-4052-B551-9B5525EAA8B6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4136C-8742-45B2-AF27-D93DF72833A9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32ABBEA6-7C60-4B02-AE87-00D78D8422AF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AD897-D46E-4AD2-BD9B-49DD3E640873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2D6473-DF6D-4702-B328-E0DD40540A4E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6F7E3A-B166-407D-9866-32884E7D5B37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Upravte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98624D31-43A5-475A-80CF-332C9F6DCF35}" type="datetimeFigureOut">
              <a:rPr lang="en-US" dirty="0"/>
              <a:t>10/25/2017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O60TYAIgC4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iLjHAP9Cho4" TargetMode="External"/><Relationship Id="rId2" Type="http://schemas.openxmlformats.org/officeDocument/2006/relationships/hyperlink" Target="https://www.youtube.com/watch?v=VvdOe10vrs4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PTz-iVI2mf4" TargetMode="External"/><Relationship Id="rId2" Type="http://schemas.openxmlformats.org/officeDocument/2006/relationships/hyperlink" Target="https://www.youtube.com/watch?v=9lRYheOMhZo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_JVINnp7NZ0" TargetMode="Externa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znakovanismiminky.cz/index.php?disp=uvod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fOrS9Ore9Y" TargetMode="External"/><Relationship Id="rId2" Type="http://schemas.openxmlformats.org/officeDocument/2006/relationships/hyperlink" Target="https://www.youtube.com/watch?v=KOMkZbQauOA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4800" b="1" dirty="0" smtClean="0"/>
              <a:t>Novorozenec</a:t>
            </a:r>
            <a:br>
              <a:rPr lang="cs-CZ" sz="4800" b="1" dirty="0" smtClean="0"/>
            </a:br>
            <a:r>
              <a:rPr lang="cs-CZ" sz="4800" b="1" dirty="0" smtClean="0"/>
              <a:t>Kojenec</a:t>
            </a:r>
            <a:endParaRPr lang="cs-CZ" sz="48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697530"/>
          </a:xfrm>
        </p:spPr>
        <p:txBody>
          <a:bodyPr>
            <a:normAutofit/>
          </a:bodyPr>
          <a:lstStyle/>
          <a:p>
            <a:r>
              <a:rPr lang="cs-CZ" dirty="0" err="1" smtClean="0"/>
              <a:t>Bonding</a:t>
            </a:r>
            <a:r>
              <a:rPr lang="cs-CZ" dirty="0" smtClean="0"/>
              <a:t> a </a:t>
            </a:r>
            <a:r>
              <a:rPr lang="cs-CZ" dirty="0" err="1" smtClean="0"/>
              <a:t>attachment</a:t>
            </a:r>
            <a:endParaRPr lang="cs-CZ" dirty="0" smtClean="0"/>
          </a:p>
          <a:p>
            <a:r>
              <a:rPr lang="cs-CZ" dirty="0" smtClean="0"/>
              <a:t>Novorozenecké Reflexy</a:t>
            </a:r>
          </a:p>
          <a:p>
            <a:r>
              <a:rPr lang="cs-CZ" dirty="0" err="1" smtClean="0"/>
              <a:t>Gesselovy</a:t>
            </a:r>
            <a:r>
              <a:rPr lang="cs-CZ" dirty="0" smtClean="0"/>
              <a:t> vývojové zákony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867918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Vazba dítěte na matku</a:t>
            </a:r>
            <a:endParaRPr lang="cs-C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Harry</a:t>
            </a:r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Harlow</a:t>
            </a:r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– pokusy s makaky </a:t>
            </a:r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rhesus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(1958)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https://www.youtube.com/watch?v=_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O60TYAIgC4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John </a:t>
            </a:r>
            <a:r>
              <a:rPr lang="cs-CZ" sz="32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Bowlby</a:t>
            </a:r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(1969), </a:t>
            </a:r>
            <a:r>
              <a:rPr lang="cs-CZ" sz="32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Mary </a:t>
            </a:r>
            <a:r>
              <a:rPr lang="cs-CZ" sz="32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Ainswoth</a:t>
            </a:r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(1978)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teorie citové vazby</a:t>
            </a:r>
          </a:p>
          <a:p>
            <a:pPr lvl="1"/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rozený systém hledání fyzického a emočního uspokojení </a:t>
            </a:r>
            <a:b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 ochrany před nebezpečím</a:t>
            </a:r>
          </a:p>
        </p:txBody>
      </p:sp>
    </p:spTree>
    <p:extLst>
      <p:ext uri="{BB962C8B-B14F-4D97-AF65-F5344CB8AC3E}">
        <p14:creationId xmlns:p14="http://schemas.microsoft.com/office/powerpoint/2010/main" val="23071330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1737360"/>
            <a:ext cx="7029133" cy="4561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4069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Raná deprivace</a:t>
            </a:r>
            <a:endParaRPr lang="cs-C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415366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René </a:t>
            </a:r>
            <a:r>
              <a:rPr lang="cs-CZ" sz="32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Spitz</a:t>
            </a:r>
            <a:r>
              <a:rPr lang="cs-CZ" sz="32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/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anaklitická deprese a hospitalismus (výzkum 1945, 1952)</a:t>
            </a: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zv. úzkost 8. měsíce</a:t>
            </a:r>
          </a:p>
          <a:p>
            <a:pPr lvl="2"/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tráta opory po raném oddělení od 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matky</a:t>
            </a:r>
          </a:p>
          <a:p>
            <a:pPr lvl="2"/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</a:rPr>
              <a:t>po 5 měsících a více vážná deteriorace</a:t>
            </a:r>
          </a:p>
          <a:p>
            <a:pPr marL="384048" lvl="2" indent="0">
              <a:buNone/>
            </a:pP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</a:t>
            </a:r>
            <a:r>
              <a:rPr lang="cs-CZ" sz="2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://</a:t>
            </a:r>
            <a:r>
              <a:rPr lang="cs-CZ" sz="2400" dirty="0" smtClean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www.youtube.com/watch?v=VvdOe10vrs4</a:t>
            </a:r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84048" lvl="2" indent="0">
              <a:buNone/>
            </a:pPr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Dokument ČSSR </a:t>
            </a:r>
            <a:r>
              <a:rPr lang="cs-CZ" sz="3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Děti bez lásky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(1963)</a:t>
            </a:r>
          </a:p>
          <a:p>
            <a:r>
              <a:rPr lang="cs-CZ" sz="28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</a:t>
            </a:r>
            <a:r>
              <a:rPr lang="cs-CZ" sz="28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www.youtube.com/watch?v=iLjHAP9Cho4</a:t>
            </a:r>
            <a:endParaRPr 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33710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Novorozenecké reflexy</a:t>
            </a:r>
            <a:endParaRPr lang="cs-C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Sací reflex: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https://www.youtube.com/watch?v=9lRYheOMhZo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Moroův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reflex: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://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www.youtube.com/watch?v=PTz-iVI2mf4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Základní reflexy:</a:t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://www.youtube.com/watch?v=_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JVINnp7NZ0</a:t>
            </a:r>
            <a:endParaRPr lang="cs-CZ" sz="32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62123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286603"/>
            <a:ext cx="10058400" cy="6025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479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0" y="286603"/>
            <a:ext cx="10058400" cy="60252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33645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Klíčové momenty ve vývoji kojence</a:t>
            </a:r>
            <a:endParaRPr lang="cs-CZ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důvěra či nedůvěra</a:t>
            </a:r>
          </a:p>
          <a:p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presociální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, sebestředné, 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premorální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stadium</a:t>
            </a: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senzorické připoutání (závislost na pečující osobě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oblasti rozvoje funkce smyslových orgánů u dítěte)</a:t>
            </a: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první rozlišování známého od neznámého; první diferenciace základní životní orientace na svět jako na výzvu nebo jako na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hrozbu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311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i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fáze receptivity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, to znamená otevřenosti k okolnímu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světu</a:t>
            </a:r>
          </a:p>
          <a:p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výrazně rozvíjí pátrací chování a poznávací dychtivost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dítěte</a:t>
            </a:r>
          </a:p>
          <a:p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2662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koncentrace 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na vlastní tělo a jeho projevy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koncentrace zájmu na činnost i její efekt, záměrné jednání, </a:t>
            </a:r>
            <a:r>
              <a:rPr lang="cs-CZ" sz="3200" dirty="0" err="1">
                <a:latin typeface="Arial" panose="020B0604020202020204" pitchFamily="34" charset="0"/>
                <a:cs typeface="Arial" panose="020B0604020202020204" pitchFamily="34" charset="0"/>
              </a:rPr>
              <a:t>objektní</a:t>
            </a: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 stálost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chápání vztahů mezi prostředkem a cílem, mezi příčinou a následkem a existence objektů </a:t>
            </a:r>
            <a:b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sz="3200" dirty="0">
                <a:latin typeface="Arial" panose="020B0604020202020204" pitchFamily="34" charset="0"/>
                <a:cs typeface="Arial" panose="020B0604020202020204" pitchFamily="34" charset="0"/>
              </a:rPr>
              <a:t>v prostoru a jejich vzájemné </a:t>
            </a:r>
            <a:r>
              <a:rPr lang="cs-CZ" sz="3200" dirty="0" smtClean="0">
                <a:latin typeface="Arial" panose="020B0604020202020204" pitchFamily="34" charset="0"/>
                <a:cs typeface="Arial" panose="020B0604020202020204" pitchFamily="34" charset="0"/>
              </a:rPr>
              <a:t>souvislosti</a:t>
            </a:r>
            <a:endParaRPr lang="cs-CZ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91941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Rozvoj komunikace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vývoj řeči</a:t>
            </a:r>
            <a:r>
              <a:rPr lang="cs-CZ" sz="3200" dirty="0">
                <a:latin typeface="Arial" pitchFamily="34" charset="0"/>
                <a:cs typeface="Arial" pitchFamily="34" charset="0"/>
              </a:rPr>
              <a:t>:</a:t>
            </a:r>
          </a:p>
          <a:p>
            <a:pPr lvl="1"/>
            <a:r>
              <a:rPr lang="cs-CZ" sz="3200" dirty="0">
                <a:latin typeface="Arial" pitchFamily="34" charset="0"/>
                <a:cs typeface="Arial" pitchFamily="34" charset="0"/>
              </a:rPr>
              <a:t>vokalizace a experimentace</a:t>
            </a:r>
          </a:p>
          <a:p>
            <a:pPr lvl="2"/>
            <a:r>
              <a:rPr lang="cs-CZ" sz="3200" dirty="0">
                <a:latin typeface="Arial" pitchFamily="34" charset="0"/>
                <a:cs typeface="Arial" pitchFamily="34" charset="0"/>
              </a:rPr>
              <a:t>křik, výskot</a:t>
            </a:r>
          </a:p>
          <a:p>
            <a:pPr lvl="2"/>
            <a:r>
              <a:rPr lang="cs-CZ" sz="3200" dirty="0">
                <a:latin typeface="Arial" pitchFamily="34" charset="0"/>
                <a:cs typeface="Arial" pitchFamily="34" charset="0"/>
              </a:rPr>
              <a:t>broukání = soustava reflexních činností</a:t>
            </a:r>
          </a:p>
          <a:p>
            <a:pPr lvl="2"/>
            <a:r>
              <a:rPr lang="cs-CZ" sz="3200" dirty="0">
                <a:latin typeface="Arial" pitchFamily="34" charset="0"/>
                <a:cs typeface="Arial" pitchFamily="34" charset="0"/>
              </a:rPr>
              <a:t>žvatlání </a:t>
            </a:r>
          </a:p>
          <a:p>
            <a:pPr lvl="2"/>
            <a:r>
              <a:rPr lang="cs-CZ" sz="3200" dirty="0">
                <a:latin typeface="Arial" pitchFamily="34" charset="0"/>
                <a:cs typeface="Arial" pitchFamily="34" charset="0"/>
              </a:rPr>
              <a:t>pasivní řeč</a:t>
            </a:r>
          </a:p>
          <a:p>
            <a:pPr lvl="3"/>
            <a:r>
              <a:rPr lang="cs-CZ" sz="3200" dirty="0">
                <a:latin typeface="Arial" pitchFamily="34" charset="0"/>
                <a:cs typeface="Arial" pitchFamily="34" charset="0"/>
              </a:rPr>
              <a:t>doba tzv. domácích hříček, „univerzita dětského věku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“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662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sz="3200" dirty="0">
                <a:latin typeface="Arial" pitchFamily="34" charset="0"/>
                <a:cs typeface="Arial" pitchFamily="34" charset="0"/>
              </a:rPr>
              <a:t>počáteční naslouchání</a:t>
            </a:r>
          </a:p>
          <a:p>
            <a:pPr lvl="1"/>
            <a:r>
              <a:rPr lang="cs-CZ" sz="3200" dirty="0">
                <a:latin typeface="Arial" pitchFamily="34" charset="0"/>
                <a:cs typeface="Arial" pitchFamily="34" charset="0"/>
              </a:rPr>
              <a:t>na konci období dítě rozumí většině slov, ale aktivní řeč představuje 2 – 3 </a:t>
            </a:r>
            <a:r>
              <a:rPr lang="cs-CZ" sz="3200" dirty="0" smtClean="0">
                <a:latin typeface="Arial" pitchFamily="34" charset="0"/>
                <a:cs typeface="Arial" pitchFamily="34" charset="0"/>
              </a:rPr>
              <a:t>slova</a:t>
            </a:r>
          </a:p>
          <a:p>
            <a:pPr lvl="1"/>
            <a:endParaRPr lang="cs-CZ" sz="3200" dirty="0">
              <a:latin typeface="Arial" pitchFamily="34" charset="0"/>
              <a:cs typeface="Arial" pitchFamily="34" charset="0"/>
            </a:endParaRPr>
          </a:p>
          <a:p>
            <a:pPr lvl="1"/>
            <a:r>
              <a:rPr lang="cs-CZ" sz="3200" dirty="0" smtClean="0">
                <a:latin typeface="Arial" pitchFamily="34" charset="0"/>
                <a:cs typeface="Arial" pitchFamily="34" charset="0"/>
              </a:rPr>
              <a:t>alternativní (doplňkový) komunikační systém: </a:t>
            </a:r>
            <a:r>
              <a:rPr lang="cs-CZ" sz="3200" b="1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znakování s miminky</a:t>
            </a:r>
          </a:p>
          <a:p>
            <a:pPr marL="201168" lvl="1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2"/>
              </a:rPr>
              <a:t>http</a:t>
            </a:r>
            <a:r>
              <a:rPr lang="cs-CZ" sz="2800" dirty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cs-CZ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2"/>
              </a:rPr>
              <a:t>www.znakovanismiminky.cz/index.php?disp=uvod</a:t>
            </a:r>
            <a:endParaRPr lang="cs-CZ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201168" lvl="1" indent="0">
              <a:buNone/>
            </a:pP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0897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Arial" pitchFamily="34" charset="0"/>
                <a:cs typeface="Arial" pitchFamily="34" charset="0"/>
              </a:rPr>
              <a:t>Observační učení</a:t>
            </a:r>
            <a:endParaRPr lang="cs-CZ" sz="4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sociální učení nápodobou</a:t>
            </a:r>
          </a:p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Albert Bandura</a:t>
            </a:r>
          </a:p>
          <a:p>
            <a:pPr lvl="1"/>
            <a:r>
              <a:rPr lang="cs-CZ" sz="3000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</a:t>
            </a:r>
            <a:r>
              <a:rPr lang="cs-CZ" sz="30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000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Bobo</a:t>
            </a:r>
            <a:r>
              <a:rPr lang="cs-CZ" sz="30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000" i="1" dirty="0" err="1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Doll</a:t>
            </a:r>
            <a:r>
              <a:rPr lang="cs-CZ" sz="3000" i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Experiment </a:t>
            </a:r>
            <a:r>
              <a:rPr lang="cs-CZ" sz="3000" dirty="0" smtClean="0">
                <a:latin typeface="Arial" pitchFamily="34" charset="0"/>
                <a:cs typeface="Arial" pitchFamily="34" charset="0"/>
              </a:rPr>
              <a:t>(1961)</a:t>
            </a:r>
          </a:p>
          <a:p>
            <a:pPr marL="201168" lvl="1" indent="0">
              <a:buNone/>
            </a:pPr>
            <a:r>
              <a:rPr lang="cs-CZ" sz="30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cs-CZ" sz="3000" dirty="0" smtClean="0">
                <a:latin typeface="Arial" pitchFamily="34" charset="0"/>
                <a:cs typeface="Arial" pitchFamily="34" charset="0"/>
                <a:hlinkClick r:id="rId2"/>
              </a:rPr>
              <a:t>www.youtube.com/watch?v=KOMkZbQauOA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201168" lvl="1" indent="0">
              <a:buNone/>
            </a:pPr>
            <a:endParaRPr lang="cs-CZ" sz="3000" dirty="0">
              <a:latin typeface="Arial" pitchFamily="34" charset="0"/>
              <a:cs typeface="Arial" pitchFamily="34" charset="0"/>
            </a:endParaRPr>
          </a:p>
          <a:p>
            <a:pPr marL="201168" lvl="1" indent="0">
              <a:buNone/>
            </a:pPr>
            <a:r>
              <a:rPr lang="cs-CZ" sz="3000" dirty="0" smtClean="0">
                <a:latin typeface="Arial" pitchFamily="34" charset="0"/>
                <a:cs typeface="Arial" pitchFamily="34" charset="0"/>
              </a:rPr>
              <a:t>video s výkladem:</a:t>
            </a:r>
          </a:p>
          <a:p>
            <a:pPr marL="201168" lvl="1" indent="0">
              <a:buNone/>
            </a:pPr>
            <a:r>
              <a:rPr lang="cs-CZ" sz="30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cs-CZ" sz="3000" dirty="0" smtClean="0">
                <a:latin typeface="Arial" pitchFamily="34" charset="0"/>
                <a:cs typeface="Arial" pitchFamily="34" charset="0"/>
                <a:hlinkClick r:id="rId3"/>
              </a:rPr>
              <a:t>www.youtube.com/watch?v=CfOrS9Ore9Y</a:t>
            </a:r>
            <a:endParaRPr lang="cs-CZ" sz="3000" dirty="0" smtClean="0">
              <a:latin typeface="Arial" pitchFamily="34" charset="0"/>
              <a:cs typeface="Arial" pitchFamily="34" charset="0"/>
            </a:endParaRPr>
          </a:p>
          <a:p>
            <a:pPr marL="201168" lvl="1" indent="0">
              <a:buNone/>
            </a:pPr>
            <a:endParaRPr lang="cs-CZ" sz="3000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091639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ktiva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118</TotalTime>
  <Words>264</Words>
  <Application>Microsoft Office PowerPoint</Application>
  <PresentationFormat>Vlastní</PresentationFormat>
  <Paragraphs>56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Retrospektiva</vt:lpstr>
      <vt:lpstr>Novorozenec Kojenec</vt:lpstr>
      <vt:lpstr>Vazba dítěte na matku</vt:lpstr>
      <vt:lpstr>Prezentace aplikace PowerPoint</vt:lpstr>
      <vt:lpstr>Raná deprivace</vt:lpstr>
      <vt:lpstr>Novorozenecké reflexy</vt:lpstr>
      <vt:lpstr>Prezentace aplikace PowerPoint</vt:lpstr>
      <vt:lpstr>Prezentace aplikace PowerPoint</vt:lpstr>
      <vt:lpstr>Klíčové momenty ve vývoji kojence</vt:lpstr>
      <vt:lpstr>Prezentace aplikace PowerPoint</vt:lpstr>
      <vt:lpstr>Prezentace aplikace PowerPoint</vt:lpstr>
      <vt:lpstr>Rozvoj komunikace</vt:lpstr>
      <vt:lpstr>Prezentace aplikace PowerPoint</vt:lpstr>
      <vt:lpstr>Observační učení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Novorozenec Kojenec</dc:title>
  <dc:creator>Kateřina Homolová</dc:creator>
  <cp:lastModifiedBy>PhDr. Mgr. Kateřina LOHROVÁ Ph.D.</cp:lastModifiedBy>
  <cp:revision>11</cp:revision>
  <dcterms:created xsi:type="dcterms:W3CDTF">2017-10-24T11:32:22Z</dcterms:created>
  <dcterms:modified xsi:type="dcterms:W3CDTF">2017-10-25T07:05:33Z</dcterms:modified>
</cp:coreProperties>
</file>