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0" d="100"/>
          <a:sy n="120" d="100"/>
        </p:scale>
        <p:origin x="134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7116-55AE-4539-8308-529BD33828E8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48921-A027-4BE6-83E1-F17803764C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4975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7116-55AE-4539-8308-529BD33828E8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48921-A027-4BE6-83E1-F17803764C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14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7116-55AE-4539-8308-529BD33828E8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48921-A027-4BE6-83E1-F17803764C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0023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7116-55AE-4539-8308-529BD33828E8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48921-A027-4BE6-83E1-F17803764C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0652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7116-55AE-4539-8308-529BD33828E8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48921-A027-4BE6-83E1-F17803764C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8973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7116-55AE-4539-8308-529BD33828E8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48921-A027-4BE6-83E1-F17803764C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1314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7116-55AE-4539-8308-529BD33828E8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48921-A027-4BE6-83E1-F17803764C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5388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7116-55AE-4539-8308-529BD33828E8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48921-A027-4BE6-83E1-F17803764C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698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7116-55AE-4539-8308-529BD33828E8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48921-A027-4BE6-83E1-F17803764C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4114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7116-55AE-4539-8308-529BD33828E8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48921-A027-4BE6-83E1-F17803764C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8508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7116-55AE-4539-8308-529BD33828E8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48921-A027-4BE6-83E1-F17803764C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5149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47116-55AE-4539-8308-529BD33828E8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48921-A027-4BE6-83E1-F17803764C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1189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  <a:p>
            <a:endParaRPr lang="cs-CZ" dirty="0"/>
          </a:p>
          <a:p>
            <a:r>
              <a:rPr lang="cs-CZ" b="1" u="sng" dirty="0"/>
              <a:t>Starověké olympijské hry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0"/>
            <a:ext cx="9144000" cy="5023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237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307028"/>
            <a:ext cx="6745702" cy="4516546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260648"/>
            <a:ext cx="84249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dirty="0"/>
              <a:t>Starověké OH byly původně jedněmi z mnoha</a:t>
            </a:r>
          </a:p>
          <a:p>
            <a:pPr marL="285750" indent="-285750">
              <a:buFontTx/>
              <a:buChar char="-"/>
            </a:pPr>
            <a:r>
              <a:rPr lang="cs-CZ" dirty="0"/>
              <a:t>Původ je nejistý, někde na průniku bájí a skutečnosti</a:t>
            </a:r>
          </a:p>
          <a:p>
            <a:pPr marL="285750" indent="-285750">
              <a:buFontTx/>
              <a:buChar char="-"/>
            </a:pPr>
            <a:r>
              <a:rPr lang="cs-CZ" dirty="0"/>
              <a:t>Doloženy od 8. stol. př.nl.</a:t>
            </a:r>
          </a:p>
          <a:p>
            <a:pPr marL="285750" indent="-285750">
              <a:buFontTx/>
              <a:buChar char="-"/>
            </a:pPr>
            <a:r>
              <a:rPr lang="cs-CZ" dirty="0"/>
              <a:t>Původní obsah převážně náboženský, sportovní disciplíny se objevovaly postupně</a:t>
            </a:r>
          </a:p>
          <a:p>
            <a:pPr marL="285750" indent="-285750">
              <a:buFontTx/>
              <a:buChar char="-"/>
            </a:pPr>
            <a:r>
              <a:rPr lang="cs-CZ" dirty="0"/>
              <a:t>Místem konání byl posvátný okrsek v </a:t>
            </a:r>
            <a:r>
              <a:rPr lang="cs-CZ" dirty="0" err="1"/>
              <a:t>Élidě</a:t>
            </a:r>
            <a:endParaRPr lang="cs-CZ" dirty="0"/>
          </a:p>
          <a:p>
            <a:pPr marL="285750" indent="-285750">
              <a:buFontTx/>
              <a:buChar char="-"/>
            </a:pPr>
            <a:r>
              <a:rPr lang="cs-CZ" dirty="0"/>
              <a:t>Účastníci: Svobodní řečtí muži</a:t>
            </a:r>
          </a:p>
        </p:txBody>
      </p:sp>
    </p:spTree>
    <p:extLst>
      <p:ext uri="{BB962C8B-B14F-4D97-AF65-F5344CB8AC3E}">
        <p14:creationId xmlns:p14="http://schemas.microsoft.com/office/powerpoint/2010/main" val="992070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4330"/>
            <a:ext cx="9144000" cy="6149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061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Vývoj disciplín starověkých OH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853531"/>
            <a:ext cx="4038600" cy="2019300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/>
              <a:t>Základem byl běh na jedno stadium ( 192,27m, 100 Heraklových kroků)!?</a:t>
            </a:r>
          </a:p>
          <a:p>
            <a:r>
              <a:rPr lang="cs-CZ" dirty="0" err="1"/>
              <a:t>Diaulos</a:t>
            </a:r>
            <a:r>
              <a:rPr lang="cs-CZ" dirty="0"/>
              <a:t> (tam a zpět)</a:t>
            </a:r>
          </a:p>
          <a:p>
            <a:r>
              <a:rPr lang="cs-CZ" dirty="0"/>
              <a:t>Dolichos (1300-4600m)</a:t>
            </a:r>
          </a:p>
          <a:p>
            <a:r>
              <a:rPr lang="cs-CZ" dirty="0"/>
              <a:t>Na programu postupně do r. 720př.nl.</a:t>
            </a:r>
          </a:p>
        </p:txBody>
      </p:sp>
    </p:spTree>
    <p:extLst>
      <p:ext uri="{BB962C8B-B14F-4D97-AF65-F5344CB8AC3E}">
        <p14:creationId xmlns:p14="http://schemas.microsoft.com/office/powerpoint/2010/main" val="3194903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Vývoj disciplín na starověkých OH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196753"/>
            <a:ext cx="2980706" cy="2592288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645024"/>
            <a:ext cx="4038600" cy="3028950"/>
          </a:xfrm>
        </p:spPr>
      </p:pic>
      <p:sp>
        <p:nvSpPr>
          <p:cNvPr id="7" name="TextovéPole 6"/>
          <p:cNvSpPr txBox="1"/>
          <p:nvPr/>
        </p:nvSpPr>
        <p:spPr>
          <a:xfrm>
            <a:off x="5004048" y="1412776"/>
            <a:ext cx="374441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dirty="0"/>
              <a:t>cca 700př.nl. </a:t>
            </a:r>
          </a:p>
          <a:p>
            <a:pPr marL="285750" indent="-285750">
              <a:buFontTx/>
              <a:buChar char="-"/>
            </a:pPr>
            <a:r>
              <a:rPr lang="cs-CZ" dirty="0" err="1"/>
              <a:t>Palé</a:t>
            </a:r>
            <a:r>
              <a:rPr lang="cs-CZ" dirty="0"/>
              <a:t> </a:t>
            </a:r>
          </a:p>
          <a:p>
            <a:pPr marL="285750" indent="-285750">
              <a:buFontTx/>
              <a:buChar char="-"/>
            </a:pPr>
            <a:r>
              <a:rPr lang="cs-CZ" dirty="0" err="1"/>
              <a:t>Pentatlón</a:t>
            </a:r>
            <a:r>
              <a:rPr lang="cs-CZ" dirty="0"/>
              <a:t> (Pětiboj)</a:t>
            </a:r>
          </a:p>
          <a:p>
            <a:pPr marL="285750" indent="-285750">
              <a:buFontTx/>
              <a:buChar char="-"/>
            </a:pPr>
            <a:r>
              <a:rPr lang="cs-CZ" dirty="0"/>
              <a:t>Běh, disk, oštěp, skok daleký (trojskok), </a:t>
            </a:r>
            <a:r>
              <a:rPr lang="cs-CZ" dirty="0" err="1"/>
              <a:t>palé</a:t>
            </a:r>
            <a:endParaRPr lang="cs-CZ" dirty="0"/>
          </a:p>
          <a:p>
            <a:pPr marL="285750" indent="-285750">
              <a:buFontTx/>
              <a:buChar char="-"/>
            </a:pPr>
            <a:r>
              <a:rPr lang="cs-CZ" dirty="0" err="1"/>
              <a:t>Haltery</a:t>
            </a:r>
            <a:endParaRPr lang="cs-CZ" dirty="0"/>
          </a:p>
          <a:p>
            <a:pPr marL="285750" indent="-285750">
              <a:buFontTx/>
              <a:buChar char="-"/>
            </a:pPr>
            <a:r>
              <a:rPr lang="cs-CZ" dirty="0"/>
              <a:t>cca ½ 7. stol.př.nl.</a:t>
            </a:r>
          </a:p>
          <a:p>
            <a:pPr marL="285750" indent="-285750">
              <a:buFontTx/>
              <a:buChar char="-"/>
            </a:pPr>
            <a:r>
              <a:rPr lang="cs-CZ" dirty="0"/>
              <a:t>Box (</a:t>
            </a:r>
            <a:r>
              <a:rPr lang="cs-CZ" dirty="0" err="1"/>
              <a:t>Pygmé</a:t>
            </a:r>
            <a:r>
              <a:rPr lang="cs-CZ" dirty="0"/>
              <a:t>)</a:t>
            </a:r>
          </a:p>
          <a:p>
            <a:pPr marL="285750" indent="-285750">
              <a:buFontTx/>
              <a:buChar char="-"/>
            </a:pPr>
            <a:r>
              <a:rPr lang="cs-CZ" dirty="0"/>
              <a:t>Vozatajské soutěže</a:t>
            </a:r>
          </a:p>
          <a:p>
            <a:pPr marL="285750" indent="-285750">
              <a:buFontTx/>
              <a:buChar char="-"/>
            </a:pPr>
            <a:r>
              <a:rPr lang="cs-CZ" dirty="0"/>
              <a:t>520př.nl.</a:t>
            </a:r>
          </a:p>
          <a:p>
            <a:pPr marL="285750" indent="-285750">
              <a:buFontTx/>
              <a:buChar char="-"/>
            </a:pPr>
            <a:r>
              <a:rPr lang="cs-CZ" dirty="0"/>
              <a:t>Pankration (Všeboj)</a:t>
            </a:r>
          </a:p>
          <a:p>
            <a:pPr marL="285750" indent="-285750">
              <a:buFontTx/>
              <a:buChar char="-"/>
            </a:pPr>
            <a:r>
              <a:rPr lang="cs-CZ" dirty="0" err="1"/>
              <a:t>Hoplités</a:t>
            </a:r>
            <a:r>
              <a:rPr lang="cs-CZ" dirty="0"/>
              <a:t> (závody ozbrojenců)</a:t>
            </a:r>
          </a:p>
        </p:txBody>
      </p:sp>
    </p:spTree>
    <p:extLst>
      <p:ext uri="{BB962C8B-B14F-4D97-AF65-F5344CB8AC3E}">
        <p14:creationId xmlns:p14="http://schemas.microsoft.com/office/powerpoint/2010/main" val="10124220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Některé pojmy / dojmy ze starověkých OH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912461"/>
            <a:ext cx="2819400" cy="3901440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err="1"/>
              <a:t>Ekacheiria</a:t>
            </a:r>
            <a:endParaRPr lang="cs-CZ" dirty="0"/>
          </a:p>
          <a:p>
            <a:r>
              <a:rPr lang="cs-CZ" dirty="0"/>
              <a:t>Kalokagathia</a:t>
            </a:r>
          </a:p>
          <a:p>
            <a:r>
              <a:rPr lang="cs-CZ" dirty="0" err="1"/>
              <a:t>Haltery</a:t>
            </a:r>
            <a:endParaRPr lang="cs-CZ" dirty="0"/>
          </a:p>
          <a:p>
            <a:r>
              <a:rPr lang="cs-CZ" dirty="0" err="1"/>
              <a:t>Helladonikos</a:t>
            </a:r>
            <a:endParaRPr lang="cs-CZ" dirty="0"/>
          </a:p>
          <a:p>
            <a:r>
              <a:rPr lang="cs-CZ" dirty="0" err="1"/>
              <a:t>Zanés</a:t>
            </a:r>
            <a:endParaRPr lang="cs-CZ" dirty="0"/>
          </a:p>
          <a:p>
            <a:r>
              <a:rPr lang="cs-CZ" dirty="0" err="1"/>
              <a:t>Heraie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9987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Zánik starověkých OH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" y="2544047"/>
            <a:ext cx="3848100" cy="2638269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cs-CZ" sz="2400" dirty="0"/>
              <a:t>Postupná profesionalizace her</a:t>
            </a:r>
          </a:p>
          <a:p>
            <a:r>
              <a:rPr lang="cs-CZ" sz="2400" dirty="0"/>
              <a:t>Účast </a:t>
            </a:r>
            <a:r>
              <a:rPr lang="cs-CZ" sz="2400" dirty="0" err="1"/>
              <a:t>mimořeckých</a:t>
            </a:r>
            <a:r>
              <a:rPr lang="cs-CZ" sz="2400" dirty="0"/>
              <a:t> sportovců</a:t>
            </a:r>
          </a:p>
          <a:p>
            <a:r>
              <a:rPr lang="cs-CZ" sz="2400" dirty="0"/>
              <a:t>První úpadek cca 300př.nl.</a:t>
            </a:r>
          </a:p>
          <a:p>
            <a:r>
              <a:rPr lang="cs-CZ" sz="2400" dirty="0"/>
              <a:t>Renesance 1.- 3.stol.nl.</a:t>
            </a:r>
          </a:p>
          <a:p>
            <a:r>
              <a:rPr lang="cs-CZ" sz="2400" dirty="0"/>
              <a:t>Konflikt s křesťanstvím</a:t>
            </a:r>
          </a:p>
          <a:p>
            <a:r>
              <a:rPr lang="cs-CZ" sz="2400" dirty="0"/>
              <a:t>První zákaz 393nl. </a:t>
            </a:r>
            <a:r>
              <a:rPr lang="cs-CZ" sz="2400" dirty="0" err="1"/>
              <a:t>Thedosius</a:t>
            </a:r>
            <a:r>
              <a:rPr lang="cs-CZ" sz="2400" dirty="0"/>
              <a:t> I. </a:t>
            </a:r>
          </a:p>
          <a:p>
            <a:r>
              <a:rPr lang="cs-CZ" sz="2400" dirty="0"/>
              <a:t>Druhý zákaz 426nl., </a:t>
            </a:r>
            <a:r>
              <a:rPr lang="cs-CZ" sz="2400" dirty="0" err="1"/>
              <a:t>Thedosius</a:t>
            </a:r>
            <a:r>
              <a:rPr lang="cs-CZ" sz="2400" dirty="0"/>
              <a:t> II.</a:t>
            </a:r>
          </a:p>
          <a:p>
            <a:r>
              <a:rPr lang="cs-CZ" sz="2400" dirty="0"/>
              <a:t>Zánik dokončen vypleněním Olympie Góty a opakovanými zemětřeseními (6.stol.nl)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9622751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216</Words>
  <Application>Microsoft Office PowerPoint</Application>
  <PresentationFormat>Předvádění na obrazovce (4:3)</PresentationFormat>
  <Paragraphs>42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Arial</vt:lpstr>
      <vt:lpstr>Calibri</vt:lpstr>
      <vt:lpstr>Motiv systému Office</vt:lpstr>
      <vt:lpstr>Prezentace aplikace PowerPoint</vt:lpstr>
      <vt:lpstr>Prezentace aplikace PowerPoint</vt:lpstr>
      <vt:lpstr>Prezentace aplikace PowerPoint</vt:lpstr>
      <vt:lpstr>Vývoj disciplín starověkých OH</vt:lpstr>
      <vt:lpstr>Vývoj disciplín na starověkých OH</vt:lpstr>
      <vt:lpstr>Některé pojmy / dojmy ze starověkých OH</vt:lpstr>
      <vt:lpstr>Zánik starověkých OH</vt:lpstr>
    </vt:vector>
  </TitlesOfParts>
  <Company>Západočeská Univerzita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Starověké olympijské hry</dc:title>
  <dc:creator>Mgr. Radek ZEMAN</dc:creator>
  <cp:lastModifiedBy>Radek Zeman</cp:lastModifiedBy>
  <cp:revision>6</cp:revision>
  <dcterms:created xsi:type="dcterms:W3CDTF">2018-10-15T08:43:44Z</dcterms:created>
  <dcterms:modified xsi:type="dcterms:W3CDTF">2026-10-06T10:07:09Z</dcterms:modified>
</cp:coreProperties>
</file>