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4" r:id="rId7"/>
    <p:sldId id="261" r:id="rId8"/>
    <p:sldId id="262" r:id="rId9"/>
    <p:sldId id="263" r:id="rId10"/>
    <p:sldId id="267" r:id="rId11"/>
    <p:sldId id="268" r:id="rId12"/>
    <p:sldId id="269" r:id="rId13"/>
    <p:sldId id="270" r:id="rId14"/>
    <p:sldId id="271" r:id="rId15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73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cs-C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A7F42-D9C3-491E-B36E-C1CB3313D46F}" type="datetimeFigureOut">
              <a:rPr lang="cs-CZ" smtClean="0"/>
              <a:t>20.05.2020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586B0-E4F0-4357-BBEF-426B2E7E2C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53493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A7F42-D9C3-491E-B36E-C1CB3313D46F}" type="datetimeFigureOut">
              <a:rPr lang="cs-CZ" smtClean="0"/>
              <a:t>20.05.2020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586B0-E4F0-4357-BBEF-426B2E7E2C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10212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A7F42-D9C3-491E-B36E-C1CB3313D46F}" type="datetimeFigureOut">
              <a:rPr lang="cs-CZ" smtClean="0"/>
              <a:t>20.05.2020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586B0-E4F0-4357-BBEF-426B2E7E2C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58394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A7F42-D9C3-491E-B36E-C1CB3313D46F}" type="datetimeFigureOut">
              <a:rPr lang="cs-CZ" smtClean="0"/>
              <a:t>20.05.2020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586B0-E4F0-4357-BBEF-426B2E7E2C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79298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A7F42-D9C3-491E-B36E-C1CB3313D46F}" type="datetimeFigureOut">
              <a:rPr lang="cs-CZ" smtClean="0"/>
              <a:t>20.05.2020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586B0-E4F0-4357-BBEF-426B2E7E2C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59319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A7F42-D9C3-491E-B36E-C1CB3313D46F}" type="datetimeFigureOut">
              <a:rPr lang="cs-CZ" smtClean="0"/>
              <a:t>20.05.2020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586B0-E4F0-4357-BBEF-426B2E7E2C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63485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A7F42-D9C3-491E-B36E-C1CB3313D46F}" type="datetimeFigureOut">
              <a:rPr lang="cs-CZ" smtClean="0"/>
              <a:t>20.05.2020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586B0-E4F0-4357-BBEF-426B2E7E2C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34122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A7F42-D9C3-491E-B36E-C1CB3313D46F}" type="datetimeFigureOut">
              <a:rPr lang="cs-CZ" smtClean="0"/>
              <a:t>20.05.2020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586B0-E4F0-4357-BBEF-426B2E7E2C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06207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A7F42-D9C3-491E-B36E-C1CB3313D46F}" type="datetimeFigureOut">
              <a:rPr lang="cs-CZ" smtClean="0"/>
              <a:t>20.05.2020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586B0-E4F0-4357-BBEF-426B2E7E2C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7293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A7F42-D9C3-491E-B36E-C1CB3313D46F}" type="datetimeFigureOut">
              <a:rPr lang="cs-CZ" smtClean="0"/>
              <a:t>20.05.2020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586B0-E4F0-4357-BBEF-426B2E7E2C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19818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A7F42-D9C3-491E-B36E-C1CB3313D46F}" type="datetimeFigureOut">
              <a:rPr lang="cs-CZ" smtClean="0"/>
              <a:t>20.05.2020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586B0-E4F0-4357-BBEF-426B2E7E2C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77543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7A7F42-D9C3-491E-B36E-C1CB3313D46F}" type="datetimeFigureOut">
              <a:rPr lang="cs-CZ" smtClean="0"/>
              <a:t>20.05.2020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8586B0-E4F0-4357-BBEF-426B2E7E2C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59604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ČESKÁ LITERATURA PO ROCE 1945</a:t>
            </a:r>
            <a:endParaRPr lang="cs-CZ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1948 – 1958</a:t>
            </a:r>
          </a:p>
          <a:p>
            <a:r>
              <a:rPr lang="cs-CZ" dirty="0" smtClean="0"/>
              <a:t>próza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21269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1948 - 1958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32500" lnSpcReduction="20000"/>
          </a:bodyPr>
          <a:lstStyle/>
          <a:p>
            <a:pPr>
              <a:defRPr/>
            </a:pPr>
            <a:r>
              <a:rPr lang="cs-CZ" altLang="cs-CZ" sz="6400" dirty="0" smtClean="0">
                <a:cs typeface="Andalus" pitchFamily="18" charset="-78"/>
              </a:rPr>
              <a:t>studená válka, </a:t>
            </a:r>
            <a:r>
              <a:rPr lang="cs-CZ" altLang="cs-CZ" sz="6400" dirty="0">
                <a:cs typeface="Andalus" pitchFamily="18" charset="-78"/>
              </a:rPr>
              <a:t>válka v Koreji 1950 – </a:t>
            </a:r>
            <a:r>
              <a:rPr lang="cs-CZ" altLang="cs-CZ" sz="6400" dirty="0" smtClean="0">
                <a:cs typeface="Andalus" pitchFamily="18" charset="-78"/>
              </a:rPr>
              <a:t>1953</a:t>
            </a:r>
          </a:p>
          <a:p>
            <a:pPr>
              <a:defRPr/>
            </a:pPr>
            <a:r>
              <a:rPr lang="cs-CZ" altLang="cs-CZ" sz="6400" dirty="0" smtClean="0">
                <a:cs typeface="Andalus" pitchFamily="18" charset="-78"/>
              </a:rPr>
              <a:t> </a:t>
            </a:r>
            <a:r>
              <a:rPr lang="cs-CZ" altLang="cs-CZ" sz="6400" dirty="0">
                <a:cs typeface="Andalus" pitchFamily="18" charset="-78"/>
              </a:rPr>
              <a:t>teorie zostřování třídního </a:t>
            </a:r>
            <a:r>
              <a:rPr lang="cs-CZ" altLang="cs-CZ" sz="6400" dirty="0" smtClean="0">
                <a:cs typeface="Andalus" pitchFamily="18" charset="-78"/>
              </a:rPr>
              <a:t>boje</a:t>
            </a:r>
          </a:p>
          <a:p>
            <a:pPr>
              <a:defRPr/>
            </a:pPr>
            <a:r>
              <a:rPr lang="cs-CZ" altLang="cs-CZ" sz="6400" dirty="0" smtClean="0">
                <a:cs typeface="Andalus" pitchFamily="18" charset="-78"/>
              </a:rPr>
              <a:t>hledání </a:t>
            </a:r>
            <a:r>
              <a:rPr lang="cs-CZ" altLang="cs-CZ" sz="6400" dirty="0">
                <a:cs typeface="Andalus" pitchFamily="18" charset="-78"/>
              </a:rPr>
              <a:t>vnitřního </a:t>
            </a:r>
            <a:r>
              <a:rPr lang="cs-CZ" altLang="cs-CZ" sz="6400" dirty="0" smtClean="0">
                <a:cs typeface="Andalus" pitchFamily="18" charset="-78"/>
              </a:rPr>
              <a:t>nepřítele</a:t>
            </a:r>
          </a:p>
          <a:p>
            <a:pPr>
              <a:defRPr/>
            </a:pPr>
            <a:r>
              <a:rPr lang="cs-CZ" altLang="cs-CZ" sz="6400" dirty="0" smtClean="0">
                <a:cs typeface="Andalus" pitchFamily="18" charset="-78"/>
              </a:rPr>
              <a:t>umění </a:t>
            </a:r>
            <a:r>
              <a:rPr lang="cs-CZ" altLang="cs-CZ" sz="6400" dirty="0">
                <a:cs typeface="Andalus" pitchFamily="18" charset="-78"/>
              </a:rPr>
              <a:t>= "politickovýchovná aktivita" (J II., s. 28 )</a:t>
            </a:r>
            <a:r>
              <a:rPr lang="cs-CZ" altLang="cs-CZ" sz="6400" dirty="0" smtClean="0">
                <a:cs typeface="Andalus" pitchFamily="18" charset="-78"/>
              </a:rPr>
              <a:t> </a:t>
            </a:r>
          </a:p>
          <a:p>
            <a:pPr>
              <a:defRPr/>
            </a:pPr>
            <a:r>
              <a:rPr lang="cs-CZ" altLang="cs-CZ" sz="6400" dirty="0" smtClean="0">
                <a:cs typeface="Andalus" pitchFamily="18" charset="-78"/>
              </a:rPr>
              <a:t>kontrolováno </a:t>
            </a:r>
            <a:r>
              <a:rPr lang="cs-CZ" altLang="cs-CZ" sz="6400" dirty="0">
                <a:cs typeface="Andalus" pitchFamily="18" charset="-78"/>
              </a:rPr>
              <a:t>politickou </a:t>
            </a:r>
            <a:r>
              <a:rPr lang="cs-CZ" altLang="cs-CZ" sz="6400" dirty="0" smtClean="0">
                <a:cs typeface="Andalus" pitchFamily="18" charset="-78"/>
              </a:rPr>
              <a:t>mocí</a:t>
            </a:r>
          </a:p>
          <a:p>
            <a:pPr>
              <a:defRPr/>
            </a:pPr>
            <a:r>
              <a:rPr lang="cs-CZ" altLang="cs-CZ" sz="6400" dirty="0" smtClean="0">
                <a:cs typeface="Andalus" pitchFamily="18" charset="-78"/>
              </a:rPr>
              <a:t>povinná </a:t>
            </a:r>
            <a:r>
              <a:rPr lang="cs-CZ" altLang="cs-CZ" sz="6400" dirty="0">
                <a:cs typeface="Andalus" pitchFamily="18" charset="-78"/>
              </a:rPr>
              <a:t>loajalita vůči </a:t>
            </a:r>
            <a:r>
              <a:rPr lang="cs-CZ" altLang="cs-CZ" sz="6400" dirty="0" smtClean="0">
                <a:cs typeface="Andalus" pitchFamily="18" charset="-78"/>
              </a:rPr>
              <a:t>režimu</a:t>
            </a:r>
            <a:endParaRPr lang="cs-CZ" altLang="cs-CZ" sz="6400" dirty="0">
              <a:cs typeface="Andalus" pitchFamily="18" charset="-78"/>
            </a:endParaRPr>
          </a:p>
          <a:p>
            <a:pPr>
              <a:defRPr/>
            </a:pPr>
            <a:r>
              <a:rPr lang="cs-CZ" altLang="cs-CZ" sz="6400" dirty="0">
                <a:cs typeface="Andalus" pitchFamily="18" charset="-78"/>
              </a:rPr>
              <a:t>I. sjezd SČSS </a:t>
            </a:r>
            <a:r>
              <a:rPr lang="cs-CZ" altLang="cs-CZ" sz="6400" dirty="0" smtClean="0">
                <a:cs typeface="Andalus" pitchFamily="18" charset="-78"/>
              </a:rPr>
              <a:t>v březnu 1949 (sjezd </a:t>
            </a:r>
            <a:r>
              <a:rPr lang="cs-CZ" altLang="cs-CZ" sz="6400" dirty="0">
                <a:cs typeface="Andalus" pitchFamily="18" charset="-78"/>
              </a:rPr>
              <a:t>"inženýrů lidských </a:t>
            </a:r>
            <a:r>
              <a:rPr lang="cs-CZ" altLang="cs-CZ" sz="6400" dirty="0" smtClean="0">
                <a:cs typeface="Andalus" pitchFamily="18" charset="-78"/>
              </a:rPr>
              <a:t>duší“)</a:t>
            </a:r>
            <a:endParaRPr lang="cs-CZ" altLang="cs-CZ" sz="6400" dirty="0">
              <a:cs typeface="Andalus" pitchFamily="18" charset="-78"/>
            </a:endParaRPr>
          </a:p>
          <a:p>
            <a:pPr>
              <a:defRPr/>
            </a:pPr>
            <a:r>
              <a:rPr lang="cs-CZ" altLang="cs-CZ" sz="6400" dirty="0" smtClean="0">
                <a:cs typeface="Andalus" pitchFamily="18" charset="-78"/>
              </a:rPr>
              <a:t>Jediná závazná tvůrčí metoda → socailistický realismus</a:t>
            </a:r>
            <a:endParaRPr lang="cs-CZ" altLang="cs-CZ" sz="6400" dirty="0">
              <a:cs typeface="Andalus" pitchFamily="18" charset="-78"/>
            </a:endParaRPr>
          </a:p>
          <a:p>
            <a:pPr>
              <a:defRPr/>
            </a:pPr>
            <a:r>
              <a:rPr lang="cs-CZ" altLang="cs-CZ" sz="6400" dirty="0" smtClean="0">
                <a:cs typeface="Andalus" pitchFamily="18" charset="-78"/>
              </a:rPr>
              <a:t>Lidové </a:t>
            </a:r>
            <a:r>
              <a:rPr lang="cs-CZ" altLang="cs-CZ" sz="6400" dirty="0">
                <a:cs typeface="Andalus" pitchFamily="18" charset="-78"/>
              </a:rPr>
              <a:t>noviny (šéfredaktor J. Drda</a:t>
            </a:r>
            <a:r>
              <a:rPr lang="cs-CZ" altLang="cs-CZ" sz="6400" dirty="0" smtClean="0">
                <a:cs typeface="Andalus" pitchFamily="18" charset="-78"/>
              </a:rPr>
              <a:t>) → orgán SČSS</a:t>
            </a:r>
            <a:endParaRPr lang="cs-CZ" altLang="cs-CZ" sz="6400" dirty="0">
              <a:cs typeface="Andalus" pitchFamily="18" charset="-78"/>
            </a:endParaRPr>
          </a:p>
          <a:p>
            <a:pPr>
              <a:defRPr/>
            </a:pPr>
            <a:r>
              <a:rPr lang="cs-CZ" altLang="cs-CZ" sz="6400" dirty="0" smtClean="0">
                <a:cs typeface="Andalus" pitchFamily="18" charset="-78"/>
              </a:rPr>
              <a:t>předsedou </a:t>
            </a:r>
            <a:r>
              <a:rPr lang="cs-CZ" altLang="cs-CZ" sz="6400" dirty="0">
                <a:cs typeface="Andalus" pitchFamily="18" charset="-78"/>
              </a:rPr>
              <a:t>J. </a:t>
            </a:r>
            <a:r>
              <a:rPr lang="cs-CZ" altLang="cs-CZ" sz="6400" dirty="0" smtClean="0">
                <a:cs typeface="Andalus" pitchFamily="18" charset="-78"/>
              </a:rPr>
              <a:t>Drda</a:t>
            </a:r>
            <a:endParaRPr lang="cs-CZ" altLang="cs-CZ" sz="6400" dirty="0">
              <a:cs typeface="Andalus" pitchFamily="18" charset="-78"/>
            </a:endParaRPr>
          </a:p>
          <a:p>
            <a:pPr>
              <a:defRPr/>
            </a:pPr>
            <a:r>
              <a:rPr lang="cs-CZ" altLang="cs-CZ" sz="6400" dirty="0" smtClean="0">
                <a:cs typeface="Andalus" pitchFamily="18" charset="-78"/>
              </a:rPr>
              <a:t>vyloučení </a:t>
            </a:r>
            <a:r>
              <a:rPr lang="cs-CZ" altLang="cs-CZ" sz="6400" dirty="0">
                <a:cs typeface="Andalus" pitchFamily="18" charset="-78"/>
              </a:rPr>
              <a:t>nikoliv „akt spolkový“, ale </a:t>
            </a:r>
            <a:r>
              <a:rPr lang="cs-CZ" altLang="cs-CZ" sz="6400" dirty="0" smtClean="0">
                <a:cs typeface="Andalus" pitchFamily="18" charset="-78"/>
              </a:rPr>
              <a:t>politický</a:t>
            </a:r>
            <a:endParaRPr lang="cs-CZ" altLang="cs-CZ" sz="6400" dirty="0">
              <a:cs typeface="Andalus" pitchFamily="18" charset="-78"/>
            </a:endParaRPr>
          </a:p>
          <a:p>
            <a:pPr>
              <a:defRPr/>
            </a:pPr>
            <a:r>
              <a:rPr lang="cs-CZ" altLang="cs-CZ" sz="6400" dirty="0" smtClean="0">
                <a:cs typeface="Andalus" pitchFamily="18" charset="-78"/>
              </a:rPr>
              <a:t>obdobná </a:t>
            </a:r>
            <a:r>
              <a:rPr lang="cs-CZ" altLang="cs-CZ" sz="6400" dirty="0">
                <a:cs typeface="Andalus" pitchFamily="18" charset="-78"/>
              </a:rPr>
              <a:t>praxe i v dalších uměleckých </a:t>
            </a:r>
            <a:r>
              <a:rPr lang="cs-CZ" altLang="cs-CZ" sz="6400" dirty="0" smtClean="0">
                <a:cs typeface="Andalus" pitchFamily="18" charset="-78"/>
              </a:rPr>
              <a:t>oborech</a:t>
            </a:r>
            <a:endParaRPr lang="cs-CZ" altLang="cs-CZ" sz="6400" dirty="0">
              <a:cs typeface="Andalus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28980559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1948 - 1958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>
                <a:cs typeface="Andalus" pitchFamily="18" charset="-78"/>
              </a:rPr>
              <a:t>likvidace časopisů dosud vycházejících (</a:t>
            </a:r>
            <a:r>
              <a:rPr lang="cs-CZ" i="1" dirty="0" smtClean="0">
                <a:cs typeface="Andalus" pitchFamily="18" charset="-78"/>
              </a:rPr>
              <a:t>Dnešek, Akord, Kritický měsíčník</a:t>
            </a:r>
            <a:r>
              <a:rPr lang="cs-CZ" dirty="0" smtClean="0">
                <a:cs typeface="Andalus" pitchFamily="18" charset="-78"/>
              </a:rPr>
              <a:t>)</a:t>
            </a:r>
          </a:p>
          <a:p>
            <a:r>
              <a:rPr lang="cs-CZ" dirty="0" smtClean="0">
                <a:cs typeface="Andalus" pitchFamily="18" charset="-78"/>
              </a:rPr>
              <a:t>vydávání nových (</a:t>
            </a:r>
            <a:r>
              <a:rPr lang="cs-CZ" i="1" dirty="0" smtClean="0">
                <a:cs typeface="Andalus" pitchFamily="18" charset="-78"/>
              </a:rPr>
              <a:t>Var, Nový život</a:t>
            </a:r>
            <a:r>
              <a:rPr lang="cs-CZ" dirty="0" smtClean="0">
                <a:cs typeface="Andalus" pitchFamily="18" charset="-78"/>
              </a:rPr>
              <a:t>)</a:t>
            </a:r>
          </a:p>
          <a:p>
            <a:r>
              <a:rPr lang="cs-CZ" dirty="0">
                <a:cs typeface="Andalus" pitchFamily="18" charset="-78"/>
              </a:rPr>
              <a:t>r</a:t>
            </a:r>
            <a:r>
              <a:rPr lang="cs-CZ" dirty="0" smtClean="0">
                <a:cs typeface="Andalus" pitchFamily="18" charset="-78"/>
              </a:rPr>
              <a:t>edefinice literárního kánonu (reinterpretace minulých period)</a:t>
            </a:r>
          </a:p>
          <a:p>
            <a:r>
              <a:rPr lang="cs-CZ" dirty="0">
                <a:cs typeface="Andalus" pitchFamily="18" charset="-78"/>
              </a:rPr>
              <a:t>u</a:t>
            </a:r>
            <a:r>
              <a:rPr lang="cs-CZ" dirty="0" smtClean="0">
                <a:cs typeface="Andalus" pitchFamily="18" charset="-78"/>
              </a:rPr>
              <a:t>stavení cenzurních orgánů, kontrola knižní produkce (ovládnutí)</a:t>
            </a:r>
          </a:p>
          <a:p>
            <a:r>
              <a:rPr lang="cs-CZ" dirty="0">
                <a:cs typeface="Andalus" pitchFamily="18" charset="-78"/>
              </a:rPr>
              <a:t>v</a:t>
            </a:r>
            <a:r>
              <a:rPr lang="cs-CZ" dirty="0" smtClean="0">
                <a:cs typeface="Andalus" pitchFamily="18" charset="-78"/>
              </a:rPr>
              <a:t> čele NERČ – Národní ediční rada česká: M. Majerová, P. Reiman, L. Štoll, Fr. Nečásek, J. Taufer.</a:t>
            </a:r>
            <a:endParaRPr lang="cs-CZ" b="1" dirty="0">
              <a:solidFill>
                <a:schemeClr val="accent6">
                  <a:lumMod val="50000"/>
                </a:schemeClr>
              </a:solidFill>
              <a:cs typeface="Andalus" pitchFamily="18" charset="-78"/>
            </a:endParaRPr>
          </a:p>
          <a:p>
            <a:r>
              <a:rPr lang="cs-CZ" dirty="0" smtClean="0">
                <a:cs typeface="Andalus" pitchFamily="18" charset="-78"/>
              </a:rPr>
              <a:t>omezení množství překladů ze západních literatur </a:t>
            </a:r>
          </a:p>
          <a:p>
            <a:endParaRPr lang="cs-CZ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>
                <a:cs typeface="Andalus" pitchFamily="18" charset="-78"/>
              </a:rPr>
              <a:t>nefiktivní literatura má přednost před beletrií</a:t>
            </a:r>
          </a:p>
          <a:p>
            <a:r>
              <a:rPr lang="cs-CZ" dirty="0" smtClean="0">
                <a:cs typeface="Andalus" pitchFamily="18" charset="-78"/>
              </a:rPr>
              <a:t>snaha potlačit autory politicky a ideologicky „nesouznějící“ s hodnotami a uměleckými ideály proklamovanými politickou elitou</a:t>
            </a:r>
          </a:p>
          <a:p>
            <a:r>
              <a:rPr lang="cs-CZ" dirty="0" smtClean="0">
                <a:cs typeface="Andalus" pitchFamily="18" charset="-78"/>
              </a:rPr>
              <a:t>seznamy nepřátelské a závadné literatury</a:t>
            </a:r>
            <a:endParaRPr lang="cs-CZ" dirty="0" smtClean="0"/>
          </a:p>
          <a:p>
            <a:r>
              <a:rPr lang="cs-CZ" dirty="0">
                <a:cs typeface="Andalus" pitchFamily="18" charset="-78"/>
              </a:rPr>
              <a:t>z</a:t>
            </a:r>
            <a:r>
              <a:rPr lang="cs-CZ" dirty="0" smtClean="0">
                <a:cs typeface="Andalus" pitchFamily="18" charset="-78"/>
              </a:rPr>
              <a:t>ásahy do již připravených edičních plánů</a:t>
            </a:r>
          </a:p>
          <a:p>
            <a:r>
              <a:rPr lang="cs-CZ" dirty="0">
                <a:cs typeface="Andalus" pitchFamily="18" charset="-78"/>
              </a:rPr>
              <a:t>č</a:t>
            </a:r>
            <a:r>
              <a:rPr lang="cs-CZ" dirty="0" smtClean="0">
                <a:cs typeface="Andalus" pitchFamily="18" charset="-78"/>
              </a:rPr>
              <a:t>istky v knihovnách</a:t>
            </a:r>
          </a:p>
          <a:p>
            <a:r>
              <a:rPr lang="cs-CZ" dirty="0" smtClean="0">
                <a:cs typeface="Andalus" pitchFamily="18" charset="-78"/>
              </a:rPr>
              <a:t>tzv. řezy</a:t>
            </a:r>
            <a:r>
              <a:rPr lang="cs-CZ" dirty="0" smtClean="0">
                <a:cs typeface="Andalus" pitchFamily="18" charset="-78"/>
              </a:rPr>
              <a:t> v dílech jednotlivých autorů (Neruda, Vančura, K. Čapek – Hemingway, Gorkij)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744710085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1948 - 1958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r>
              <a:rPr lang="cs-CZ" altLang="cs-CZ" sz="2200" dirty="0">
                <a:cs typeface="Andalus" pitchFamily="18" charset="-78"/>
              </a:rPr>
              <a:t>Třicet let bojů za českou socialistickou poezii </a:t>
            </a:r>
            <a:r>
              <a:rPr lang="cs-CZ" altLang="cs-CZ" sz="2200" dirty="0" smtClean="0">
                <a:cs typeface="Andalus" pitchFamily="18" charset="-78"/>
              </a:rPr>
              <a:t>(</a:t>
            </a:r>
            <a:r>
              <a:rPr lang="cs-CZ" altLang="cs-CZ" sz="2200" dirty="0">
                <a:cs typeface="Andalus" pitchFamily="18" charset="-78"/>
              </a:rPr>
              <a:t>leden 1950</a:t>
            </a:r>
            <a:r>
              <a:rPr lang="cs-CZ" altLang="cs-CZ" sz="2200" dirty="0" smtClean="0">
                <a:cs typeface="Andalus" pitchFamily="18" charset="-78"/>
              </a:rPr>
              <a:t>)</a:t>
            </a:r>
          </a:p>
          <a:p>
            <a:pPr>
              <a:defRPr/>
            </a:pPr>
            <a:r>
              <a:rPr lang="cs-CZ" altLang="cs-CZ" sz="2200" dirty="0" smtClean="0">
                <a:cs typeface="Andalus" pitchFamily="18" charset="-78"/>
              </a:rPr>
              <a:t>konference </a:t>
            </a:r>
            <a:r>
              <a:rPr lang="cs-CZ" altLang="cs-CZ" sz="2200" dirty="0">
                <a:cs typeface="Andalus" pitchFamily="18" charset="-78"/>
              </a:rPr>
              <a:t>o zásadních otázkách české </a:t>
            </a:r>
            <a:r>
              <a:rPr lang="cs-CZ" altLang="cs-CZ" sz="2200" dirty="0" smtClean="0">
                <a:cs typeface="Andalus" pitchFamily="18" charset="-78"/>
              </a:rPr>
              <a:t>poezie</a:t>
            </a:r>
          </a:p>
          <a:p>
            <a:pPr>
              <a:defRPr/>
            </a:pPr>
            <a:r>
              <a:rPr lang="cs-CZ" altLang="cs-CZ" sz="2200" dirty="0" smtClean="0">
                <a:cs typeface="Andalus" pitchFamily="18" charset="-78"/>
              </a:rPr>
              <a:t>závazná </a:t>
            </a:r>
            <a:r>
              <a:rPr lang="cs-CZ" altLang="cs-CZ" sz="2200" dirty="0">
                <a:cs typeface="Andalus" pitchFamily="18" charset="-78"/>
              </a:rPr>
              <a:t>ideová směrnice pro hodnocení </a:t>
            </a:r>
            <a:r>
              <a:rPr lang="cs-CZ" altLang="cs-CZ" sz="2200" dirty="0" smtClean="0">
                <a:cs typeface="Andalus" pitchFamily="18" charset="-78"/>
              </a:rPr>
              <a:t>literatury</a:t>
            </a:r>
            <a:endParaRPr lang="cs-CZ" altLang="cs-CZ" sz="2200" dirty="0">
              <a:cs typeface="Andalus" pitchFamily="18" charset="-78"/>
            </a:endParaRPr>
          </a:p>
          <a:p>
            <a:pPr>
              <a:defRPr/>
            </a:pPr>
            <a:r>
              <a:rPr lang="cs-CZ" altLang="cs-CZ" sz="2200" dirty="0">
                <a:cs typeface="Andalus" pitchFamily="18" charset="-78"/>
              </a:rPr>
              <a:t>L. Štoll, J. </a:t>
            </a:r>
            <a:r>
              <a:rPr lang="cs-CZ" altLang="cs-CZ" sz="2200" dirty="0" smtClean="0">
                <a:cs typeface="Andalus" pitchFamily="18" charset="-78"/>
              </a:rPr>
              <a:t>Taufer</a:t>
            </a:r>
          </a:p>
          <a:p>
            <a:pPr>
              <a:defRPr/>
            </a:pPr>
            <a:r>
              <a:rPr lang="cs-CZ" altLang="cs-CZ" sz="2200" dirty="0" smtClean="0">
                <a:cs typeface="Andalus" pitchFamily="18" charset="-78"/>
              </a:rPr>
              <a:t>diskvalifikace </a:t>
            </a:r>
            <a:r>
              <a:rPr lang="cs-CZ" altLang="cs-CZ" sz="2200" dirty="0">
                <a:cs typeface="Andalus" pitchFamily="18" charset="-78"/>
              </a:rPr>
              <a:t>Fr. Halase a jeho </a:t>
            </a:r>
            <a:r>
              <a:rPr lang="cs-CZ" altLang="cs-CZ" sz="2200" dirty="0" smtClean="0">
                <a:cs typeface="Andalus" pitchFamily="18" charset="-78"/>
              </a:rPr>
              <a:t>exkomunikace</a:t>
            </a:r>
            <a:endParaRPr lang="cs-CZ" altLang="cs-CZ" sz="2200" dirty="0">
              <a:cs typeface="Andalus" pitchFamily="18" charset="-78"/>
            </a:endParaRPr>
          </a:p>
          <a:p>
            <a:pPr>
              <a:defRPr/>
            </a:pPr>
            <a:r>
              <a:rPr lang="cs-CZ" altLang="cs-CZ" sz="2200" dirty="0" smtClean="0">
                <a:cs typeface="Andalus" pitchFamily="18" charset="-78"/>
              </a:rPr>
              <a:t>zákazy</a:t>
            </a:r>
            <a:r>
              <a:rPr lang="cs-CZ" altLang="cs-CZ" sz="2200" dirty="0">
                <a:cs typeface="Andalus" pitchFamily="18" charset="-78"/>
              </a:rPr>
              <a:t>: Kolář, Blatný, Teige, </a:t>
            </a:r>
            <a:r>
              <a:rPr lang="cs-CZ" altLang="cs-CZ" sz="2200" dirty="0" smtClean="0">
                <a:cs typeface="Andalus" pitchFamily="18" charset="-78"/>
              </a:rPr>
              <a:t>avantgarda</a:t>
            </a:r>
            <a:endParaRPr lang="cs-CZ" altLang="cs-CZ" sz="2200" dirty="0">
              <a:cs typeface="Andalus" pitchFamily="18" charset="-78"/>
            </a:endParaRPr>
          </a:p>
          <a:p>
            <a:pPr>
              <a:defRPr/>
            </a:pPr>
            <a:r>
              <a:rPr lang="cs-CZ" altLang="cs-CZ" sz="2200" dirty="0">
                <a:cs typeface="Andalus" pitchFamily="18" charset="-78"/>
              </a:rPr>
              <a:t>p</a:t>
            </a:r>
            <a:r>
              <a:rPr lang="cs-CZ" altLang="cs-CZ" sz="2200" dirty="0" smtClean="0">
                <a:cs typeface="Andalus" pitchFamily="18" charset="-78"/>
              </a:rPr>
              <a:t>rotežovaní</a:t>
            </a:r>
            <a:r>
              <a:rPr lang="cs-CZ" altLang="cs-CZ" sz="2200" dirty="0">
                <a:cs typeface="Andalus" pitchFamily="18" charset="-78"/>
              </a:rPr>
              <a:t>: J. Wolker, S. K. Neumann., J. K. Tyl,B. Smetana, M. Aleš, A. </a:t>
            </a:r>
            <a:r>
              <a:rPr lang="cs-CZ" altLang="cs-CZ" sz="2200" dirty="0" smtClean="0">
                <a:cs typeface="Andalus" pitchFamily="18" charset="-78"/>
              </a:rPr>
              <a:t>Jirásek</a:t>
            </a:r>
            <a:endParaRPr lang="cs-CZ" altLang="cs-CZ" sz="2200" dirty="0">
              <a:cs typeface="Andalus" pitchFamily="18" charset="-78"/>
            </a:endParaRPr>
          </a:p>
          <a:p>
            <a:pPr>
              <a:defRPr/>
            </a:pPr>
            <a:endParaRPr lang="cs-CZ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10618" y="1690688"/>
            <a:ext cx="5181600" cy="4351338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cs-CZ" altLang="cs-CZ" sz="2000" dirty="0">
                <a:cs typeface="Andalus" pitchFamily="18" charset="-78"/>
              </a:rPr>
              <a:t>v</a:t>
            </a:r>
            <a:r>
              <a:rPr lang="cs-CZ" altLang="cs-CZ" sz="2000" dirty="0" smtClean="0">
                <a:cs typeface="Andalus" pitchFamily="18" charset="-78"/>
              </a:rPr>
              <a:t>iz </a:t>
            </a:r>
            <a:r>
              <a:rPr lang="cs-CZ" altLang="cs-CZ" sz="2000" dirty="0">
                <a:cs typeface="Andalus" pitchFamily="18" charset="-78"/>
              </a:rPr>
              <a:t>reakce J. Koláře in </a:t>
            </a:r>
            <a:r>
              <a:rPr lang="cs-CZ" altLang="cs-CZ" sz="2000" i="1" dirty="0">
                <a:cs typeface="Andalus" pitchFamily="18" charset="-78"/>
              </a:rPr>
              <a:t>Prométheova játra </a:t>
            </a:r>
            <a:r>
              <a:rPr lang="cs-CZ" altLang="cs-CZ" sz="2000" dirty="0">
                <a:cs typeface="Andalus" pitchFamily="18" charset="-78"/>
              </a:rPr>
              <a:t>(fiktivní dopis Fr. Halasovi) </a:t>
            </a:r>
          </a:p>
          <a:p>
            <a:pPr>
              <a:defRPr/>
            </a:pPr>
            <a:r>
              <a:rPr lang="cs-CZ" altLang="cs-CZ" sz="2000" dirty="0" smtClean="0">
                <a:cs typeface="Andalus" pitchFamily="18" charset="-78"/>
              </a:rPr>
              <a:t>autoritativní </a:t>
            </a:r>
            <a:r>
              <a:rPr lang="cs-CZ" altLang="cs-CZ" sz="2000" dirty="0">
                <a:cs typeface="Andalus" pitchFamily="18" charset="-78"/>
              </a:rPr>
              <a:t>výklad umělecké tvorby :</a:t>
            </a:r>
            <a:r>
              <a:rPr lang="cs-CZ" altLang="cs-CZ" sz="2000" dirty="0" smtClean="0">
                <a:cs typeface="Andalus" pitchFamily="18" charset="-78"/>
              </a:rPr>
              <a:t> </a:t>
            </a:r>
            <a:r>
              <a:rPr lang="cs-CZ" altLang="cs-CZ" sz="2000" i="1" dirty="0">
                <a:cs typeface="Andalus" pitchFamily="18" charset="-78"/>
              </a:rPr>
              <a:t>„zaměřit se na tzv. novou tematiku, důsledně uplatňovat zásady ideovosti a aktuálnosti</a:t>
            </a:r>
            <a:r>
              <a:rPr lang="cs-CZ" altLang="cs-CZ" sz="2000" i="1" dirty="0" smtClean="0">
                <a:cs typeface="Andalus" pitchFamily="18" charset="-78"/>
              </a:rPr>
              <a:t>“..</a:t>
            </a:r>
            <a:endParaRPr lang="cs-CZ" altLang="cs-CZ" sz="2000" dirty="0">
              <a:cs typeface="Andalus" pitchFamily="18" charset="-78"/>
            </a:endParaRPr>
          </a:p>
          <a:p>
            <a:pPr>
              <a:defRPr/>
            </a:pPr>
            <a:r>
              <a:rPr lang="cs-CZ" altLang="cs-CZ" sz="2000" dirty="0">
                <a:cs typeface="Andalus" pitchFamily="18" charset="-78"/>
              </a:rPr>
              <a:t>březen 1953 </a:t>
            </a:r>
            <a:r>
              <a:rPr lang="cs-CZ" altLang="cs-CZ" sz="2000" dirty="0" smtClean="0">
                <a:cs typeface="Andalus" pitchFamily="18" charset="-78"/>
              </a:rPr>
              <a:t> (Stalin</a:t>
            </a:r>
            <a:r>
              <a:rPr lang="cs-CZ" altLang="cs-CZ" sz="2000" dirty="0">
                <a:cs typeface="Andalus" pitchFamily="18" charset="-78"/>
              </a:rPr>
              <a:t>, </a:t>
            </a:r>
            <a:r>
              <a:rPr lang="cs-CZ" altLang="cs-CZ" sz="2000" dirty="0" smtClean="0">
                <a:cs typeface="Andalus" pitchFamily="18" charset="-78"/>
              </a:rPr>
              <a:t>Gottwald) </a:t>
            </a:r>
            <a:endParaRPr lang="cs-CZ" altLang="cs-CZ" sz="2000" dirty="0">
              <a:cs typeface="Andalus" pitchFamily="18" charset="-78"/>
            </a:endParaRPr>
          </a:p>
          <a:p>
            <a:pPr>
              <a:defRPr/>
            </a:pPr>
            <a:r>
              <a:rPr lang="cs-CZ" altLang="cs-CZ" sz="2000" dirty="0" smtClean="0">
                <a:cs typeface="Andalus" pitchFamily="18" charset="-78"/>
              </a:rPr>
              <a:t>náhražky </a:t>
            </a:r>
            <a:r>
              <a:rPr lang="cs-CZ" altLang="cs-CZ" sz="2000" dirty="0">
                <a:cs typeface="Andalus" pitchFamily="18" charset="-78"/>
              </a:rPr>
              <a:t>sjezdu: oborové konference (próza, kritika, satira</a:t>
            </a:r>
            <a:r>
              <a:rPr lang="cs-CZ" altLang="cs-CZ" sz="2000" dirty="0" smtClean="0">
                <a:cs typeface="Andalus" pitchFamily="18" charset="-78"/>
              </a:rPr>
              <a:t>)</a:t>
            </a:r>
          </a:p>
          <a:p>
            <a:pPr>
              <a:defRPr/>
            </a:pPr>
            <a:r>
              <a:rPr lang="cs-CZ" sz="2000" dirty="0">
                <a:cs typeface="Andalus" pitchFamily="18" charset="-78"/>
              </a:rPr>
              <a:t>XX. sjezd KSSS </a:t>
            </a:r>
            <a:r>
              <a:rPr lang="cs-CZ" sz="2000" dirty="0" smtClean="0">
                <a:cs typeface="Andalus" pitchFamily="18" charset="-78"/>
              </a:rPr>
              <a:t>v únoru 1956 (M</a:t>
            </a:r>
            <a:r>
              <a:rPr lang="cs-CZ" sz="2000" dirty="0">
                <a:cs typeface="Andalus" pitchFamily="18" charset="-78"/>
              </a:rPr>
              <a:t>. </a:t>
            </a:r>
            <a:r>
              <a:rPr lang="cs-CZ" sz="2000" dirty="0" smtClean="0">
                <a:cs typeface="Andalus" pitchFamily="18" charset="-78"/>
              </a:rPr>
              <a:t>Šolochov, </a:t>
            </a:r>
            <a:r>
              <a:rPr lang="cs-CZ" sz="2000" dirty="0">
                <a:cs typeface="Andalus" pitchFamily="18" charset="-78"/>
              </a:rPr>
              <a:t>N. S. Chruščov</a:t>
            </a:r>
            <a:r>
              <a:rPr lang="cs-CZ" sz="2000" dirty="0" smtClean="0">
                <a:cs typeface="Andalus" pitchFamily="18" charset="-78"/>
              </a:rPr>
              <a:t>)</a:t>
            </a:r>
          </a:p>
          <a:p>
            <a:pPr marL="0" indent="0">
              <a:buNone/>
              <a:defRPr/>
            </a:pPr>
            <a:r>
              <a:rPr lang="cs-CZ" sz="2000" dirty="0">
                <a:cs typeface="Andalus" pitchFamily="18" charset="-78"/>
              </a:rPr>
              <a:t/>
            </a:r>
            <a:br>
              <a:rPr lang="cs-CZ" sz="2000" dirty="0">
                <a:cs typeface="Andalus" pitchFamily="18" charset="-78"/>
              </a:rPr>
            </a:br>
            <a:r>
              <a:rPr lang="cs-CZ" sz="2000" dirty="0">
                <a:cs typeface="Andalus" pitchFamily="18" charset="-78"/>
              </a:rPr>
              <a:t>      </a:t>
            </a:r>
            <a:r>
              <a:rPr lang="cs-CZ" sz="2000" dirty="0" smtClean="0">
                <a:cs typeface="Andalus" pitchFamily="18" charset="-78"/>
              </a:rPr>
              <a:t> </a:t>
            </a:r>
            <a:r>
              <a:rPr lang="cs-CZ" sz="2000" i="1" dirty="0">
                <a:cs typeface="Andalus" pitchFamily="18" charset="-78"/>
              </a:rPr>
              <a:t>„O kultu osobnosti a jeho důsledcích“</a:t>
            </a:r>
            <a:br>
              <a:rPr lang="cs-CZ" sz="2000" i="1" dirty="0">
                <a:cs typeface="Andalus" pitchFamily="18" charset="-78"/>
              </a:rPr>
            </a:br>
            <a:r>
              <a:rPr lang="cs-CZ" sz="2000" dirty="0">
                <a:cs typeface="Andalus" pitchFamily="18" charset="-78"/>
              </a:rPr>
              <a:t>                                     </a:t>
            </a:r>
            <a:endParaRPr lang="cs-CZ" altLang="cs-CZ" sz="2000" dirty="0">
              <a:cs typeface="Andalus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68832365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1948 - 1958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altLang="cs-CZ" sz="2000" dirty="0" smtClean="0">
                <a:cs typeface="Times New Roman" panose="02020603050405020304" pitchFamily="18" charset="0"/>
              </a:rPr>
              <a:t>II. sjezd SČSS (duben 1956)</a:t>
            </a:r>
            <a:endParaRPr lang="cs-CZ" altLang="cs-CZ" sz="2000" dirty="0" smtClean="0"/>
          </a:p>
          <a:p>
            <a:pPr>
              <a:defRPr/>
            </a:pPr>
            <a:r>
              <a:rPr lang="cs-CZ" altLang="cs-CZ" sz="2000" dirty="0">
                <a:cs typeface="Times New Roman" panose="02020603050405020304" pitchFamily="18" charset="0"/>
              </a:rPr>
              <a:t>n</a:t>
            </a:r>
            <a:r>
              <a:rPr lang="cs-CZ" altLang="cs-CZ" sz="2000" dirty="0" smtClean="0">
                <a:cs typeface="Times New Roman" panose="02020603050405020304" pitchFamily="18" charset="0"/>
              </a:rPr>
              <a:t>ervozita</a:t>
            </a:r>
            <a:r>
              <a:rPr lang="cs-CZ" altLang="cs-CZ" sz="2000" dirty="0">
                <a:cs typeface="Times New Roman" panose="02020603050405020304" pitchFamily="18" charset="0"/>
              </a:rPr>
              <a:t>, nejistota, </a:t>
            </a:r>
            <a:r>
              <a:rPr lang="cs-CZ" altLang="cs-CZ" sz="2000" dirty="0" smtClean="0">
                <a:cs typeface="Times New Roman" panose="02020603050405020304" pitchFamily="18" charset="0"/>
              </a:rPr>
              <a:t>odklady</a:t>
            </a:r>
          </a:p>
          <a:p>
            <a:pPr>
              <a:defRPr/>
            </a:pPr>
            <a:r>
              <a:rPr lang="cs-CZ" altLang="cs-CZ" sz="2000" dirty="0" smtClean="0">
                <a:cs typeface="Times New Roman" panose="02020603050405020304" pitchFamily="18" charset="0"/>
              </a:rPr>
              <a:t>po </a:t>
            </a:r>
            <a:r>
              <a:rPr lang="cs-CZ" altLang="cs-CZ" sz="2000" dirty="0">
                <a:cs typeface="Times New Roman" panose="02020603050405020304" pitchFamily="18" charset="0"/>
              </a:rPr>
              <a:t>XX. sjezdu KSSS, po sjezdu polských </a:t>
            </a:r>
            <a:r>
              <a:rPr lang="cs-CZ" altLang="cs-CZ" sz="2000" dirty="0" smtClean="0">
                <a:cs typeface="Times New Roman" panose="02020603050405020304" pitchFamily="18" charset="0"/>
              </a:rPr>
              <a:t>spisovatelů</a:t>
            </a:r>
          </a:p>
          <a:p>
            <a:pPr>
              <a:defRPr/>
            </a:pPr>
            <a:r>
              <a:rPr lang="cs-CZ" altLang="cs-CZ" sz="2000" dirty="0" smtClean="0">
                <a:cs typeface="Times New Roman" panose="02020603050405020304" pitchFamily="18" charset="0"/>
              </a:rPr>
              <a:t>informační embargo</a:t>
            </a:r>
            <a:endParaRPr lang="cs-CZ" altLang="cs-CZ" sz="2000" dirty="0"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cs-CZ" altLang="cs-CZ" sz="2000" dirty="0" smtClean="0">
                <a:cs typeface="Times New Roman" panose="02020603050405020304" pitchFamily="18" charset="0"/>
              </a:rPr>
              <a:t>hlavní referáty: J</a:t>
            </a:r>
            <a:r>
              <a:rPr lang="cs-CZ" altLang="cs-CZ" sz="2000" dirty="0">
                <a:cs typeface="Times New Roman" panose="02020603050405020304" pitchFamily="18" charset="0"/>
              </a:rPr>
              <a:t>. Drda, V. Nezval, Fr. Buriánek, M. Stehlík, K. Rosenbaum, </a:t>
            </a:r>
            <a:r>
              <a:rPr lang="cs-CZ" altLang="cs-CZ" sz="2000" dirty="0" smtClean="0">
                <a:cs typeface="Times New Roman" panose="02020603050405020304" pitchFamily="18" charset="0"/>
              </a:rPr>
              <a:t>M</a:t>
            </a:r>
            <a:r>
              <a:rPr lang="cs-CZ" altLang="cs-CZ" sz="2000" dirty="0">
                <a:cs typeface="Times New Roman" panose="02020603050405020304" pitchFamily="18" charset="0"/>
              </a:rPr>
              <a:t>. </a:t>
            </a:r>
            <a:r>
              <a:rPr lang="cs-CZ" altLang="cs-CZ" sz="2000" dirty="0" smtClean="0">
                <a:cs typeface="Times New Roman" panose="02020603050405020304" pitchFamily="18" charset="0"/>
              </a:rPr>
              <a:t>Majerová</a:t>
            </a:r>
            <a:endParaRPr lang="cs-CZ" altLang="cs-CZ" sz="2000" dirty="0"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cs-CZ" altLang="cs-CZ" sz="2000" dirty="0">
                <a:cs typeface="Times New Roman" panose="02020603050405020304" pitchFamily="18" charset="0"/>
              </a:rPr>
              <a:t>J. Seifert, Fr. </a:t>
            </a:r>
            <a:r>
              <a:rPr lang="cs-CZ" altLang="cs-CZ" sz="2000" dirty="0" smtClean="0">
                <a:cs typeface="Times New Roman" panose="02020603050405020304" pitchFamily="18" charset="0"/>
              </a:rPr>
              <a:t>Hrubín</a:t>
            </a:r>
            <a:endParaRPr lang="cs-CZ" altLang="cs-CZ" sz="2000" dirty="0"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cs-CZ" altLang="cs-CZ" sz="2000" dirty="0">
                <a:cs typeface="Times New Roman" panose="02020603050405020304" pitchFamily="18" charset="0"/>
              </a:rPr>
              <a:t>u</a:t>
            </a:r>
            <a:r>
              <a:rPr lang="cs-CZ" altLang="cs-CZ" sz="2000" dirty="0" smtClean="0">
                <a:cs typeface="Times New Roman" panose="02020603050405020304" pitchFamily="18" charset="0"/>
              </a:rPr>
              <a:t>volnění, návraty: J</a:t>
            </a:r>
            <a:r>
              <a:rPr lang="cs-CZ" altLang="cs-CZ" sz="2000" dirty="0">
                <a:cs typeface="Times New Roman" panose="02020603050405020304" pitchFamily="18" charset="0"/>
              </a:rPr>
              <a:t>. Grossman, J. Kolář, J. Hiršal, K. </a:t>
            </a:r>
            <a:r>
              <a:rPr lang="cs-CZ" altLang="cs-CZ" sz="2000" dirty="0" smtClean="0">
                <a:cs typeface="Times New Roman" panose="02020603050405020304" pitchFamily="18" charset="0"/>
              </a:rPr>
              <a:t>Bednář</a:t>
            </a:r>
            <a:endParaRPr lang="cs-CZ" altLang="cs-CZ" sz="2000" dirty="0">
              <a:cs typeface="Times New Roman" panose="02020603050405020304" pitchFamily="18" charset="0"/>
            </a:endParaRPr>
          </a:p>
          <a:p>
            <a:endParaRPr lang="cs-CZ" altLang="cs-CZ" sz="14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altLang="cs-CZ" sz="2000" dirty="0" smtClean="0">
                <a:cs typeface="Times New Roman" pitchFamily="18" charset="0"/>
              </a:rPr>
              <a:t>Sjezd národní kultury (1959)</a:t>
            </a:r>
            <a:endParaRPr lang="cs-CZ" altLang="cs-CZ" sz="2000" dirty="0">
              <a:cs typeface="Times New Roman" pitchFamily="18" charset="0"/>
            </a:endParaRPr>
          </a:p>
          <a:p>
            <a:r>
              <a:rPr lang="cs-CZ" altLang="cs-CZ" sz="2000" dirty="0" smtClean="0">
                <a:cs typeface="Times New Roman" pitchFamily="18" charset="0"/>
              </a:rPr>
              <a:t>L. Štoll</a:t>
            </a:r>
          </a:p>
          <a:p>
            <a:r>
              <a:rPr lang="cs-CZ" altLang="cs-CZ" sz="2000" dirty="0" smtClean="0">
                <a:cs typeface="Times New Roman" pitchFamily="18" charset="0"/>
              </a:rPr>
              <a:t>zákaz </a:t>
            </a:r>
            <a:r>
              <a:rPr lang="cs-CZ" altLang="cs-CZ" sz="2000" i="1" dirty="0" smtClean="0">
                <a:cs typeface="Times New Roman" pitchFamily="18" charset="0"/>
              </a:rPr>
              <a:t>Zbabělců, Května, Laterny magiky</a:t>
            </a:r>
            <a:r>
              <a:rPr lang="cs-CZ" altLang="cs-CZ" sz="2000" dirty="0" smtClean="0">
                <a:cs typeface="Times New Roman" pitchFamily="18" charset="0"/>
              </a:rPr>
              <a:t>, Hrabalových </a:t>
            </a:r>
            <a:r>
              <a:rPr lang="cs-CZ" altLang="cs-CZ" sz="2000" i="1" dirty="0" smtClean="0">
                <a:cs typeface="Times New Roman" pitchFamily="18" charset="0"/>
              </a:rPr>
              <a:t>Skřivánků na niti</a:t>
            </a:r>
          </a:p>
          <a:p>
            <a:pPr marL="0" indent="0">
              <a:buNone/>
            </a:pPr>
            <a:endParaRPr lang="cs-CZ" altLang="cs-CZ" sz="2000" dirty="0" smtClean="0">
              <a:cs typeface="Andalus" pitchFamily="18" charset="-78"/>
            </a:endParaRPr>
          </a:p>
          <a:p>
            <a:r>
              <a:rPr lang="cs-CZ" altLang="cs-CZ" sz="2000" dirty="0" smtClean="0">
                <a:cs typeface="Andalus" pitchFamily="18" charset="-78"/>
              </a:rPr>
              <a:t>tzv. m</a:t>
            </a:r>
            <a:r>
              <a:rPr lang="cs-CZ" altLang="cs-CZ" sz="2000" dirty="0" smtClean="0">
                <a:cs typeface="Andalus" pitchFamily="18" charset="-78"/>
              </a:rPr>
              <a:t>aďarský podzim (Budapešť, říjen - listopad 1956), Polsko, NDR</a:t>
            </a:r>
          </a:p>
          <a:p>
            <a:r>
              <a:rPr lang="cs-CZ" altLang="cs-CZ" sz="2000" dirty="0" smtClean="0">
                <a:cs typeface="Andalus" pitchFamily="18" charset="-78"/>
              </a:rPr>
              <a:t>meze chruščevovského uvolnění</a:t>
            </a:r>
          </a:p>
          <a:p>
            <a:r>
              <a:rPr lang="cs-CZ" altLang="cs-CZ" sz="2000" dirty="0" smtClean="0">
                <a:cs typeface="Andalus" pitchFamily="18" charset="-78"/>
              </a:rPr>
              <a:t>Imre Nagy popraven 1958</a:t>
            </a:r>
          </a:p>
          <a:p>
            <a:endParaRPr lang="cs-CZ" altLang="cs-CZ" sz="2000" dirty="0" smtClean="0">
              <a:cs typeface="Andalus" pitchFamily="18" charset="-78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75469784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1948 - 1958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altLang="cs-CZ" sz="2400" dirty="0">
                <a:cs typeface="Times New Roman" pitchFamily="18" charset="0"/>
              </a:rPr>
              <a:t>n</a:t>
            </a:r>
            <a:r>
              <a:rPr lang="cs-CZ" altLang="cs-CZ" sz="2400" dirty="0" smtClean="0">
                <a:cs typeface="Times New Roman" pitchFamily="18" charset="0"/>
              </a:rPr>
              <a:t>ežádoucí: J. Weil, A. Achmatovová, I. Blatný, J. Durych, T. S. Eliot, A. Jarry, J. P. Sartre, F. Marinetti, K. Čapek, Vl. Vančura, K. Biebl, K. Poláček, K. Teige (mnozí odmítlají publikovat, mnozí ve vězení…)</a:t>
            </a:r>
          </a:p>
          <a:p>
            <a:endParaRPr lang="cs-CZ" altLang="cs-CZ" sz="2400" dirty="0">
              <a:cs typeface="Times New Roman" pitchFamily="18" charset="0"/>
            </a:endParaRPr>
          </a:p>
          <a:p>
            <a:r>
              <a:rPr lang="cs-CZ" altLang="cs-CZ" sz="2400" dirty="0" smtClean="0">
                <a:cs typeface="Times New Roman" pitchFamily="18" charset="0"/>
              </a:rPr>
              <a:t>paralelní pokusy o neoficiální edice: Znamení zvěrokruhu (1951), </a:t>
            </a:r>
          </a:p>
          <a:p>
            <a:pPr marL="0" indent="0">
              <a:buNone/>
            </a:pPr>
            <a:r>
              <a:rPr lang="cs-CZ" altLang="cs-CZ" sz="2400" dirty="0">
                <a:cs typeface="Times New Roman" pitchFamily="18" charset="0"/>
              </a:rPr>
              <a:t>	</a:t>
            </a:r>
            <a:r>
              <a:rPr lang="cs-CZ" altLang="cs-CZ" sz="2400" dirty="0" smtClean="0">
                <a:cs typeface="Times New Roman" pitchFamily="18" charset="0"/>
              </a:rPr>
              <a:t>				  </a:t>
            </a:r>
            <a:r>
              <a:rPr lang="cs-CZ" altLang="cs-CZ" sz="2400" dirty="0" smtClean="0">
                <a:cs typeface="Times New Roman" pitchFamily="18" charset="0"/>
              </a:rPr>
              <a:t>Půlnoc (1950-1955, 1962),</a:t>
            </a:r>
            <a:br>
              <a:rPr lang="cs-CZ" altLang="cs-CZ" sz="2400" dirty="0" smtClean="0">
                <a:cs typeface="Times New Roman" pitchFamily="18" charset="0"/>
              </a:rPr>
            </a:br>
            <a:r>
              <a:rPr lang="cs-CZ" altLang="cs-CZ" sz="2400" dirty="0" smtClean="0">
                <a:cs typeface="Times New Roman" pitchFamily="18" charset="0"/>
              </a:rPr>
              <a:t>					  edice Explosionalismus (1952)</a:t>
            </a:r>
          </a:p>
          <a:p>
            <a:r>
              <a:rPr lang="cs-CZ" altLang="cs-CZ" sz="2400" dirty="0" smtClean="0">
                <a:cs typeface="Times New Roman" pitchFamily="18" charset="0"/>
              </a:rPr>
              <a:t>velmi sporadické</a:t>
            </a:r>
            <a:r>
              <a:rPr lang="cs-CZ" alt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alt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35605059"/>
      </p:ext>
    </p:extLst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Periodika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55000" lnSpcReduction="20000"/>
          </a:bodyPr>
          <a:lstStyle/>
          <a:p>
            <a:pPr>
              <a:defRPr/>
            </a:pPr>
            <a:r>
              <a:rPr lang="cs-CZ" altLang="cs-CZ" sz="3300" b="1" dirty="0">
                <a:cs typeface="Times New Roman" pitchFamily="18" charset="0"/>
              </a:rPr>
              <a:t>Host do domu</a:t>
            </a:r>
          </a:p>
          <a:p>
            <a:pPr>
              <a:defRPr/>
            </a:pPr>
            <a:r>
              <a:rPr lang="cs-CZ" altLang="cs-CZ" sz="3300" dirty="0">
                <a:cs typeface="Times New Roman" pitchFamily="18" charset="0"/>
              </a:rPr>
              <a:t>1954 - 1970</a:t>
            </a:r>
          </a:p>
          <a:p>
            <a:pPr>
              <a:defRPr/>
            </a:pPr>
            <a:r>
              <a:rPr lang="cs-CZ" altLang="cs-CZ" sz="3300" dirty="0">
                <a:cs typeface="Times New Roman" pitchFamily="18" charset="0"/>
              </a:rPr>
              <a:t>J. Skácel, J. Trefulka, O. </a:t>
            </a:r>
            <a:r>
              <a:rPr lang="cs-CZ" altLang="cs-CZ" sz="3300" dirty="0" smtClean="0">
                <a:cs typeface="Times New Roman" pitchFamily="18" charset="0"/>
              </a:rPr>
              <a:t>Mikulášek, M</a:t>
            </a:r>
            <a:r>
              <a:rPr lang="cs-CZ" altLang="cs-CZ" sz="3300" dirty="0">
                <a:cs typeface="Times New Roman" pitchFamily="18" charset="0"/>
              </a:rPr>
              <a:t>. Uhde, A. Přidal, O. Sus, L. </a:t>
            </a:r>
            <a:r>
              <a:rPr lang="cs-CZ" altLang="cs-CZ" sz="3300" dirty="0" smtClean="0">
                <a:cs typeface="Times New Roman" pitchFamily="18" charset="0"/>
              </a:rPr>
              <a:t>Kundera, Vl</a:t>
            </a:r>
            <a:r>
              <a:rPr lang="cs-CZ" altLang="cs-CZ" sz="3300" dirty="0">
                <a:cs typeface="Times New Roman" pitchFamily="18" charset="0"/>
              </a:rPr>
              <a:t>. Justl, Št. Vlašín, Zd. </a:t>
            </a:r>
            <a:r>
              <a:rPr lang="cs-CZ" altLang="cs-CZ" sz="3300" dirty="0" smtClean="0">
                <a:cs typeface="Times New Roman" pitchFamily="18" charset="0"/>
              </a:rPr>
              <a:t>Kožmín</a:t>
            </a:r>
            <a:endParaRPr lang="cs-CZ" altLang="cs-CZ" sz="3300" dirty="0">
              <a:cs typeface="Times New Roman" pitchFamily="18" charset="0"/>
            </a:endParaRPr>
          </a:p>
          <a:p>
            <a:pPr>
              <a:defRPr/>
            </a:pPr>
            <a:r>
              <a:rPr lang="cs-CZ" altLang="cs-CZ" sz="3300" dirty="0">
                <a:cs typeface="Times New Roman" pitchFamily="18" charset="0"/>
              </a:rPr>
              <a:t>Trefulka vs. </a:t>
            </a:r>
            <a:r>
              <a:rPr lang="cs-CZ" altLang="cs-CZ" sz="3300" dirty="0" smtClean="0">
                <a:cs typeface="Times New Roman" pitchFamily="18" charset="0"/>
              </a:rPr>
              <a:t>Kohout</a:t>
            </a:r>
            <a:endParaRPr lang="cs-CZ" altLang="cs-CZ" sz="3300" dirty="0">
              <a:cs typeface="Times New Roman" pitchFamily="18" charset="0"/>
            </a:endParaRPr>
          </a:p>
          <a:p>
            <a:pPr>
              <a:defRPr/>
            </a:pPr>
            <a:r>
              <a:rPr lang="cs-CZ" altLang="cs-CZ" sz="3300" dirty="0">
                <a:cs typeface="Times New Roman" pitchFamily="18" charset="0"/>
              </a:rPr>
              <a:t>z redakce vyloučen L. </a:t>
            </a:r>
            <a:r>
              <a:rPr lang="cs-CZ" altLang="cs-CZ" sz="3300" dirty="0" smtClean="0">
                <a:cs typeface="Times New Roman" pitchFamily="18" charset="0"/>
              </a:rPr>
              <a:t>Kundera</a:t>
            </a:r>
            <a:endParaRPr lang="cs-CZ" altLang="cs-CZ" sz="3300" dirty="0">
              <a:cs typeface="Times New Roman" pitchFamily="18" charset="0"/>
            </a:endParaRPr>
          </a:p>
          <a:p>
            <a:pPr>
              <a:defRPr/>
            </a:pPr>
            <a:endParaRPr lang="cs-CZ" altLang="cs-CZ" sz="3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cs-CZ" altLang="cs-CZ" sz="3400" b="1" dirty="0">
                <a:cs typeface="Times New Roman" pitchFamily="18" charset="0"/>
              </a:rPr>
              <a:t>Květen</a:t>
            </a:r>
          </a:p>
          <a:p>
            <a:pPr>
              <a:defRPr/>
            </a:pPr>
            <a:r>
              <a:rPr lang="cs-CZ" altLang="cs-CZ" sz="3400" dirty="0">
                <a:cs typeface="Times New Roman" pitchFamily="18" charset="0"/>
              </a:rPr>
              <a:t>1955 – 1959</a:t>
            </a:r>
          </a:p>
          <a:p>
            <a:pPr>
              <a:defRPr/>
            </a:pPr>
            <a:r>
              <a:rPr lang="cs-CZ" altLang="cs-CZ" sz="3400" dirty="0">
                <a:cs typeface="Times New Roman" pitchFamily="18" charset="0"/>
              </a:rPr>
              <a:t>B. Březovský, J. Šotola, J. Brabec, J. Vohryzek, J. Mourková, M. Holub, K. Ptáčník, M. Červenka, J. Zábrana. M. Florian, K. Šiktanc</a:t>
            </a:r>
          </a:p>
          <a:p>
            <a:pPr>
              <a:defRPr/>
            </a:pPr>
            <a:r>
              <a:rPr lang="cs-CZ" altLang="cs-CZ" sz="3400" dirty="0">
                <a:cs typeface="Times New Roman" pitchFamily="18" charset="0"/>
              </a:rPr>
              <a:t>poezie všedního dne: J. Prévert. J. Jermář</a:t>
            </a:r>
          </a:p>
          <a:p>
            <a:pPr>
              <a:defRPr/>
            </a:pPr>
            <a:endParaRPr lang="cs-CZ" altLang="cs-CZ" dirty="0">
              <a:solidFill>
                <a:srgbClr val="002060"/>
              </a:solidFill>
              <a:latin typeface="Andalus" pitchFamily="18" charset="-78"/>
              <a:cs typeface="Andalus" pitchFamily="18" charset="-78"/>
            </a:endParaRPr>
          </a:p>
          <a:p>
            <a:endParaRPr lang="cs-CZ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55000" lnSpcReduction="20000"/>
          </a:bodyPr>
          <a:lstStyle/>
          <a:p>
            <a:pPr>
              <a:defRPr/>
            </a:pPr>
            <a:endParaRPr lang="cs-CZ" altLang="cs-CZ" sz="3300" b="1" dirty="0" smtClean="0">
              <a:cs typeface="Andalus" pitchFamily="18" charset="-78"/>
            </a:endParaRPr>
          </a:p>
          <a:p>
            <a:pPr>
              <a:defRPr/>
            </a:pPr>
            <a:endParaRPr lang="cs-CZ" altLang="cs-CZ" sz="3300" b="1" dirty="0">
              <a:cs typeface="Andalus" pitchFamily="18" charset="-78"/>
            </a:endParaRPr>
          </a:p>
          <a:p>
            <a:pPr>
              <a:defRPr/>
            </a:pPr>
            <a:endParaRPr lang="cs-CZ" altLang="cs-CZ" sz="3300" b="1" dirty="0" smtClean="0">
              <a:cs typeface="Andalus" pitchFamily="18" charset="-78"/>
            </a:endParaRPr>
          </a:p>
          <a:p>
            <a:pPr>
              <a:defRPr/>
            </a:pPr>
            <a:r>
              <a:rPr lang="cs-CZ" altLang="cs-CZ" sz="3300" b="1" dirty="0" smtClean="0">
                <a:cs typeface="Andalus" pitchFamily="18" charset="-78"/>
              </a:rPr>
              <a:t>Světová </a:t>
            </a:r>
            <a:r>
              <a:rPr lang="cs-CZ" altLang="cs-CZ" sz="3300" b="1" dirty="0">
                <a:cs typeface="Andalus" pitchFamily="18" charset="-78"/>
              </a:rPr>
              <a:t>literatura</a:t>
            </a:r>
          </a:p>
          <a:p>
            <a:pPr>
              <a:defRPr/>
            </a:pPr>
            <a:r>
              <a:rPr lang="cs-CZ" altLang="cs-CZ" sz="3300" dirty="0">
                <a:cs typeface="Andalus" pitchFamily="18" charset="-78"/>
              </a:rPr>
              <a:t>1956 – 1970 (1996)</a:t>
            </a:r>
          </a:p>
          <a:p>
            <a:pPr>
              <a:defRPr/>
            </a:pPr>
            <a:r>
              <a:rPr lang="cs-CZ" altLang="cs-CZ" sz="3300" dirty="0">
                <a:cs typeface="Andalus" pitchFamily="18" charset="-78"/>
              </a:rPr>
              <a:t>J. Řezáč, J. Škvorecký (angloamer.lit</a:t>
            </a:r>
            <a:r>
              <a:rPr lang="cs-CZ" altLang="cs-CZ" sz="3300" dirty="0" smtClean="0">
                <a:cs typeface="Andalus" pitchFamily="18" charset="-78"/>
              </a:rPr>
              <a:t>.)</a:t>
            </a:r>
            <a:endParaRPr lang="cs-CZ" altLang="cs-CZ" sz="3300" dirty="0">
              <a:cs typeface="Andalus" pitchFamily="18" charset="-78"/>
            </a:endParaRPr>
          </a:p>
          <a:p>
            <a:pPr>
              <a:defRPr/>
            </a:pPr>
            <a:r>
              <a:rPr lang="cs-CZ" altLang="cs-CZ" sz="3300" dirty="0">
                <a:cs typeface="Andalus" pitchFamily="18" charset="-78"/>
              </a:rPr>
              <a:t>J. Zábrana (amer., ruská lit.)</a:t>
            </a:r>
          </a:p>
          <a:p>
            <a:pPr>
              <a:defRPr/>
            </a:pPr>
            <a:r>
              <a:rPr lang="cs-CZ" altLang="cs-CZ" sz="3300" dirty="0">
                <a:cs typeface="Andalus" pitchFamily="18" charset="-78"/>
              </a:rPr>
              <a:t>R. Krátký (</a:t>
            </a:r>
            <a:r>
              <a:rPr lang="cs-CZ" altLang="cs-CZ" sz="3300" dirty="0" smtClean="0">
                <a:cs typeface="Andalus" pitchFamily="18" charset="-78"/>
              </a:rPr>
              <a:t>it., fr.), </a:t>
            </a:r>
            <a:r>
              <a:rPr lang="cs-CZ" altLang="cs-CZ" sz="3300" dirty="0">
                <a:cs typeface="Andalus" pitchFamily="18" charset="-78"/>
              </a:rPr>
              <a:t>P. Pujman (</a:t>
            </a:r>
            <a:r>
              <a:rPr lang="cs-CZ" altLang="cs-CZ" sz="3300" dirty="0" smtClean="0">
                <a:cs typeface="Andalus" pitchFamily="18" charset="-78"/>
              </a:rPr>
              <a:t>fr., aj.)</a:t>
            </a:r>
            <a:endParaRPr lang="cs-CZ" altLang="cs-CZ" sz="3300" dirty="0">
              <a:cs typeface="Andalus" pitchFamily="18" charset="-78"/>
            </a:endParaRPr>
          </a:p>
          <a:p>
            <a:pPr>
              <a:defRPr/>
            </a:pPr>
            <a:r>
              <a:rPr lang="cs-CZ" altLang="cs-CZ" sz="3300" dirty="0">
                <a:cs typeface="Andalus" pitchFamily="18" charset="-78"/>
              </a:rPr>
              <a:t>J. Patočka (</a:t>
            </a:r>
            <a:r>
              <a:rPr lang="cs-CZ" altLang="cs-CZ" sz="3300" dirty="0" smtClean="0">
                <a:cs typeface="Andalus" pitchFamily="18" charset="-78"/>
              </a:rPr>
              <a:t>svět.filosofie</a:t>
            </a:r>
            <a:r>
              <a:rPr lang="cs-CZ" altLang="cs-CZ" sz="3300" dirty="0">
                <a:cs typeface="Andalus" pitchFamily="18" charset="-78"/>
              </a:rPr>
              <a:t>), L. Kundera (</a:t>
            </a:r>
            <a:r>
              <a:rPr lang="cs-CZ" altLang="cs-CZ" sz="3300" dirty="0" smtClean="0">
                <a:cs typeface="Andalus" pitchFamily="18" charset="-78"/>
              </a:rPr>
              <a:t>lit.něm.),</a:t>
            </a:r>
            <a:endParaRPr lang="cs-CZ" altLang="cs-CZ" sz="3300" dirty="0">
              <a:cs typeface="Andalus" pitchFamily="18" charset="-78"/>
            </a:endParaRPr>
          </a:p>
          <a:p>
            <a:pPr>
              <a:defRPr/>
            </a:pPr>
            <a:r>
              <a:rPr lang="cs-CZ" altLang="cs-CZ" sz="3300" dirty="0">
                <a:cs typeface="Andalus" pitchFamily="18" charset="-78"/>
              </a:rPr>
              <a:t>A. Brousek, J. Hiršal, A. J. Liehm, Vl. </a:t>
            </a:r>
            <a:r>
              <a:rPr lang="cs-CZ" altLang="cs-CZ" sz="3300" dirty="0" smtClean="0">
                <a:cs typeface="Andalus" pitchFamily="18" charset="-78"/>
              </a:rPr>
              <a:t>Macura</a:t>
            </a:r>
          </a:p>
          <a:p>
            <a:pPr>
              <a:defRPr/>
            </a:pPr>
            <a:endParaRPr lang="cs-CZ" altLang="cs-CZ" sz="3300" dirty="0">
              <a:cs typeface="Andalus" pitchFamily="18" charset="-78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436798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Próza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pPr>
              <a:defRPr/>
            </a:pPr>
            <a:r>
              <a:rPr lang="cs-CZ" altLang="cs-CZ" sz="2400" dirty="0" smtClean="0">
                <a:cs typeface="Times New Roman" pitchFamily="18" charset="0"/>
              </a:rPr>
              <a:t>proměna </a:t>
            </a:r>
            <a:r>
              <a:rPr lang="cs-CZ" altLang="cs-CZ" sz="2400" dirty="0">
                <a:cs typeface="Times New Roman" pitchFamily="18" charset="0"/>
              </a:rPr>
              <a:t>strukturních dominant: </a:t>
            </a:r>
          </a:p>
          <a:p>
            <a:pPr>
              <a:defRPr/>
            </a:pPr>
            <a:r>
              <a:rPr lang="cs-CZ" altLang="cs-CZ" sz="2400" dirty="0" smtClean="0">
                <a:cs typeface="Times New Roman" pitchFamily="18" charset="0"/>
              </a:rPr>
              <a:t>téma </a:t>
            </a:r>
            <a:r>
              <a:rPr lang="cs-CZ" altLang="cs-CZ" sz="2400" dirty="0">
                <a:cs typeface="Times New Roman" pitchFamily="18" charset="0"/>
              </a:rPr>
              <a:t>(budování, výstavba, </a:t>
            </a:r>
            <a:r>
              <a:rPr lang="cs-CZ" altLang="cs-CZ" sz="2400" dirty="0" smtClean="0">
                <a:cs typeface="Times New Roman" pitchFamily="18" charset="0"/>
              </a:rPr>
              <a:t>obnova)</a:t>
            </a:r>
          </a:p>
          <a:p>
            <a:pPr>
              <a:defRPr/>
            </a:pPr>
            <a:r>
              <a:rPr lang="cs-CZ" altLang="cs-CZ" sz="2400" dirty="0" smtClean="0">
                <a:cs typeface="Times New Roman" pitchFamily="18" charset="0"/>
              </a:rPr>
              <a:t>prostředí (důl</a:t>
            </a:r>
            <a:r>
              <a:rPr lang="cs-CZ" altLang="cs-CZ" sz="2400" dirty="0">
                <a:cs typeface="Times New Roman" pitchFamily="18" charset="0"/>
              </a:rPr>
              <a:t>, šachta, </a:t>
            </a:r>
            <a:r>
              <a:rPr lang="cs-CZ" altLang="cs-CZ" sz="2400" dirty="0" smtClean="0">
                <a:cs typeface="Times New Roman" pitchFamily="18" charset="0"/>
              </a:rPr>
              <a:t>přehrada</a:t>
            </a:r>
            <a:r>
              <a:rPr lang="cs-CZ" altLang="cs-CZ" sz="2400" dirty="0">
                <a:cs typeface="Times New Roman" pitchFamily="18" charset="0"/>
              </a:rPr>
              <a:t>, železnice, továrna, vesnice, </a:t>
            </a:r>
            <a:r>
              <a:rPr lang="cs-CZ" altLang="cs-CZ" sz="2400" dirty="0" smtClean="0">
                <a:cs typeface="Times New Roman" pitchFamily="18" charset="0"/>
              </a:rPr>
              <a:t>družstvo)</a:t>
            </a:r>
          </a:p>
          <a:p>
            <a:pPr>
              <a:defRPr/>
            </a:pPr>
            <a:r>
              <a:rPr lang="cs-CZ" altLang="cs-CZ" sz="2400" dirty="0" smtClean="0">
                <a:cs typeface="Times New Roman" pitchFamily="18" charset="0"/>
              </a:rPr>
              <a:t>postava </a:t>
            </a:r>
            <a:r>
              <a:rPr lang="cs-CZ" altLang="cs-CZ" sz="2400" dirty="0">
                <a:cs typeface="Times New Roman" pitchFamily="18" charset="0"/>
              </a:rPr>
              <a:t>( </a:t>
            </a:r>
            <a:r>
              <a:rPr lang="cs-CZ" altLang="cs-CZ" sz="2400" dirty="0" smtClean="0">
                <a:cs typeface="Times New Roman" pitchFamily="18" charset="0"/>
              </a:rPr>
              <a:t>typický představitel </a:t>
            </a:r>
            <a:r>
              <a:rPr lang="cs-CZ" altLang="cs-CZ" sz="2400" dirty="0">
                <a:cs typeface="Times New Roman" pitchFamily="18" charset="0"/>
              </a:rPr>
              <a:t>– stranický funkcionář, </a:t>
            </a:r>
            <a:r>
              <a:rPr lang="cs-CZ" altLang="cs-CZ" sz="2400" dirty="0" smtClean="0">
                <a:cs typeface="Times New Roman" pitchFamily="18" charset="0"/>
              </a:rPr>
              <a:t>kolísavý intelektuál, </a:t>
            </a:r>
            <a:r>
              <a:rPr lang="cs-CZ" altLang="cs-CZ" sz="2400" dirty="0">
                <a:cs typeface="Times New Roman" pitchFamily="18" charset="0"/>
              </a:rPr>
              <a:t>prospěchář, </a:t>
            </a:r>
            <a:r>
              <a:rPr lang="cs-CZ" altLang="cs-CZ" sz="2400" dirty="0" smtClean="0">
                <a:cs typeface="Times New Roman" pitchFamily="18" charset="0"/>
              </a:rPr>
              <a:t>příslušník </a:t>
            </a:r>
            <a:r>
              <a:rPr lang="cs-CZ" altLang="cs-CZ" sz="2400" dirty="0">
                <a:cs typeface="Times New Roman" pitchFamily="18" charset="0"/>
              </a:rPr>
              <a:t>mladé generace – nadaný, ale ještě lehkomyslný;  odborník, leč </a:t>
            </a:r>
            <a:r>
              <a:rPr lang="cs-CZ" altLang="cs-CZ" sz="2400" dirty="0" smtClean="0">
                <a:cs typeface="Times New Roman" pitchFamily="18" charset="0"/>
              </a:rPr>
              <a:t>s </a:t>
            </a:r>
            <a:r>
              <a:rPr lang="cs-CZ" altLang="cs-CZ" sz="2400" dirty="0">
                <a:cs typeface="Times New Roman" pitchFamily="18" charset="0"/>
              </a:rPr>
              <a:t>buržoazním vzděláním, strážce zákona; agent, nepřítel, záškodník </a:t>
            </a:r>
            <a:r>
              <a:rPr lang="cs-CZ" altLang="cs-CZ" sz="2400" dirty="0" smtClean="0">
                <a:cs typeface="Times New Roman" pitchFamily="18" charset="0"/>
              </a:rPr>
              <a:t>– </a:t>
            </a:r>
            <a:r>
              <a:rPr lang="cs-CZ" altLang="cs-CZ" sz="2400" dirty="0">
                <a:cs typeface="Times New Roman" pitchFamily="18" charset="0"/>
              </a:rPr>
              <a:t>často </a:t>
            </a:r>
            <a:r>
              <a:rPr lang="cs-CZ" altLang="cs-CZ" sz="2400" dirty="0" smtClean="0">
                <a:cs typeface="Times New Roman" pitchFamily="18" charset="0"/>
              </a:rPr>
              <a:t>žena)</a:t>
            </a:r>
          </a:p>
          <a:p>
            <a:pPr>
              <a:defRPr/>
            </a:pPr>
            <a:endParaRPr lang="cs-CZ" altLang="cs-CZ" sz="1800" dirty="0">
              <a:cs typeface="Times New Roman" pitchFamily="18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cs-CZ" altLang="cs-CZ" dirty="0">
                <a:cs typeface="Times New Roman" pitchFamily="18" charset="0"/>
              </a:rPr>
              <a:t>postava definice, postava hypotéza</a:t>
            </a:r>
          </a:p>
          <a:p>
            <a:pPr>
              <a:defRPr/>
            </a:pPr>
            <a:r>
              <a:rPr lang="cs-CZ" altLang="cs-CZ" dirty="0">
                <a:cs typeface="Times New Roman" pitchFamily="18" charset="0"/>
              </a:rPr>
              <a:t>kompozice (chronologická)</a:t>
            </a:r>
          </a:p>
          <a:p>
            <a:pPr>
              <a:defRPr/>
            </a:pPr>
            <a:r>
              <a:rPr lang="cs-CZ" altLang="cs-CZ" dirty="0">
                <a:cs typeface="Times New Roman" pitchFamily="18" charset="0"/>
              </a:rPr>
              <a:t>jazyk (unifikovaný</a:t>
            </a:r>
            <a:r>
              <a:rPr lang="cs-CZ" altLang="cs-CZ" dirty="0" smtClean="0">
                <a:cs typeface="Times New Roman" pitchFamily="18" charset="0"/>
              </a:rPr>
              <a:t>)</a:t>
            </a:r>
          </a:p>
          <a:p>
            <a:pPr>
              <a:defRPr/>
            </a:pPr>
            <a:r>
              <a:rPr lang="cs-CZ" altLang="cs-CZ" dirty="0" smtClean="0">
                <a:cs typeface="Times New Roman" pitchFamily="18" charset="0"/>
              </a:rPr>
              <a:t>absence </a:t>
            </a:r>
            <a:r>
              <a:rPr lang="cs-CZ" altLang="cs-CZ" dirty="0">
                <a:cs typeface="Times New Roman" pitchFamily="18" charset="0"/>
              </a:rPr>
              <a:t>psychologie, </a:t>
            </a:r>
            <a:r>
              <a:rPr lang="cs-CZ" altLang="cs-CZ" dirty="0" smtClean="0">
                <a:cs typeface="Times New Roman" pitchFamily="18" charset="0"/>
              </a:rPr>
              <a:t>bezkonfliktnost</a:t>
            </a:r>
          </a:p>
          <a:p>
            <a:pPr>
              <a:defRPr/>
            </a:pPr>
            <a:r>
              <a:rPr lang="cs-CZ" altLang="cs-CZ" dirty="0">
                <a:cs typeface="Times New Roman" pitchFamily="18" charset="0"/>
              </a:rPr>
              <a:t>a</a:t>
            </a:r>
            <a:r>
              <a:rPr lang="cs-CZ" altLang="cs-CZ" dirty="0" smtClean="0">
                <a:cs typeface="Times New Roman" pitchFamily="18" charset="0"/>
              </a:rPr>
              <a:t>bsence </a:t>
            </a:r>
            <a:r>
              <a:rPr lang="cs-CZ" altLang="cs-CZ" dirty="0">
                <a:cs typeface="Times New Roman" pitchFamily="18" charset="0"/>
              </a:rPr>
              <a:t>soukromí</a:t>
            </a:r>
            <a:r>
              <a:rPr lang="cs-CZ" altLang="cs-CZ" dirty="0" smtClean="0">
                <a:cs typeface="Times New Roman" pitchFamily="18" charset="0"/>
              </a:rPr>
              <a:t>.</a:t>
            </a:r>
            <a:endParaRPr lang="cs-CZ" altLang="cs-CZ" dirty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1313049"/>
      </p:ext>
    </p:extLst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Budovatelská próza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cs-CZ" altLang="cs-CZ" sz="2600" dirty="0" smtClean="0">
                <a:cs typeface="Times New Roman" pitchFamily="18" charset="0"/>
              </a:rPr>
              <a:t>stranickost</a:t>
            </a:r>
            <a:r>
              <a:rPr lang="cs-CZ" altLang="cs-CZ" sz="2600" dirty="0">
                <a:cs typeface="Times New Roman" pitchFamily="18" charset="0"/>
              </a:rPr>
              <a:t>, lidovost, kolektivnost, </a:t>
            </a:r>
            <a:r>
              <a:rPr lang="cs-CZ" altLang="cs-CZ" sz="2600" dirty="0" smtClean="0">
                <a:cs typeface="Times New Roman" pitchFamily="18" charset="0"/>
              </a:rPr>
              <a:t>optimismus</a:t>
            </a:r>
            <a:endParaRPr lang="cs-CZ" altLang="cs-CZ" sz="2600" dirty="0">
              <a:cs typeface="Times New Roman" pitchFamily="18" charset="0"/>
            </a:endParaRPr>
          </a:p>
          <a:p>
            <a:pPr>
              <a:defRPr/>
            </a:pPr>
            <a:r>
              <a:rPr lang="cs-CZ" altLang="cs-CZ" sz="2600" dirty="0" smtClean="0">
                <a:cs typeface="Times New Roman" pitchFamily="18" charset="0"/>
              </a:rPr>
              <a:t>kánon </a:t>
            </a:r>
            <a:r>
              <a:rPr lang="cs-CZ" altLang="cs-CZ" sz="2600" dirty="0">
                <a:cs typeface="Times New Roman" pitchFamily="18" charset="0"/>
              </a:rPr>
              <a:t>témat, konfliktů (</a:t>
            </a:r>
            <a:r>
              <a:rPr lang="cs-CZ" altLang="cs-CZ" sz="2600" dirty="0" smtClean="0">
                <a:cs typeface="Times New Roman" pitchFamily="18" charset="0"/>
              </a:rPr>
              <a:t>neantagonistických), </a:t>
            </a:r>
            <a:r>
              <a:rPr lang="cs-CZ" altLang="cs-CZ" sz="2600" dirty="0">
                <a:cs typeface="Times New Roman" pitchFamily="18" charset="0"/>
              </a:rPr>
              <a:t>postav, situací, </a:t>
            </a:r>
            <a:r>
              <a:rPr lang="cs-CZ" altLang="cs-CZ" sz="2600" dirty="0" smtClean="0">
                <a:cs typeface="Times New Roman" pitchFamily="18" charset="0"/>
              </a:rPr>
              <a:t>scén</a:t>
            </a:r>
          </a:p>
          <a:p>
            <a:pPr>
              <a:defRPr/>
            </a:pPr>
            <a:r>
              <a:rPr lang="cs-CZ" altLang="cs-CZ" sz="2600" dirty="0" smtClean="0">
                <a:cs typeface="Times New Roman" pitchFamily="18" charset="0"/>
              </a:rPr>
              <a:t>syntetický </a:t>
            </a:r>
            <a:r>
              <a:rPr lang="cs-CZ" altLang="cs-CZ" sz="2600" dirty="0">
                <a:cs typeface="Times New Roman" pitchFamily="18" charset="0"/>
              </a:rPr>
              <a:t>žánr: dobrodružství, detektivka, krimi, milostný příběh, politika, výchovný </a:t>
            </a:r>
            <a:r>
              <a:rPr lang="cs-CZ" altLang="cs-CZ" sz="2600" dirty="0" smtClean="0">
                <a:cs typeface="Times New Roman" pitchFamily="18" charset="0"/>
              </a:rPr>
              <a:t>aspekt</a:t>
            </a:r>
            <a:endParaRPr lang="cs-CZ" altLang="cs-CZ" sz="2600" dirty="0">
              <a:cs typeface="Times New Roman" pitchFamily="18" charset="0"/>
            </a:endParaRPr>
          </a:p>
          <a:p>
            <a:pPr>
              <a:defRPr/>
            </a:pPr>
            <a:r>
              <a:rPr lang="cs-CZ" altLang="cs-CZ" sz="2600" dirty="0" smtClean="0">
                <a:cs typeface="Times New Roman" pitchFamily="18" charset="0"/>
              </a:rPr>
              <a:t>přerod </a:t>
            </a:r>
            <a:r>
              <a:rPr lang="cs-CZ" altLang="cs-CZ" sz="2600" dirty="0">
                <a:cs typeface="Times New Roman" pitchFamily="18" charset="0"/>
              </a:rPr>
              <a:t>jedince v uvědomělého strůjce </a:t>
            </a:r>
            <a:r>
              <a:rPr lang="cs-CZ" altLang="cs-CZ" sz="2600" dirty="0" smtClean="0">
                <a:cs typeface="Times New Roman" pitchFamily="18" charset="0"/>
              </a:rPr>
              <a:t>socialismu</a:t>
            </a:r>
            <a:endParaRPr lang="cs-CZ" altLang="cs-CZ" sz="2600" dirty="0">
              <a:cs typeface="Times New Roman" pitchFamily="18" charset="0"/>
            </a:endParaRPr>
          </a:p>
          <a:p>
            <a:pPr>
              <a:defRPr/>
            </a:pPr>
            <a:r>
              <a:rPr lang="cs-CZ" altLang="cs-CZ" sz="2600" dirty="0" smtClean="0">
                <a:cs typeface="Times New Roman" pitchFamily="18" charset="0"/>
              </a:rPr>
              <a:t>schematismus</a:t>
            </a:r>
          </a:p>
          <a:p>
            <a:pPr>
              <a:defRPr/>
            </a:pPr>
            <a:r>
              <a:rPr lang="cs-CZ" altLang="cs-CZ" sz="2600" dirty="0">
                <a:cs typeface="Times New Roman" pitchFamily="18" charset="0"/>
              </a:rPr>
              <a:t>s</a:t>
            </a:r>
            <a:r>
              <a:rPr lang="cs-CZ" altLang="cs-CZ" sz="2600" dirty="0" smtClean="0">
                <a:cs typeface="Times New Roman" pitchFamily="18" charset="0"/>
              </a:rPr>
              <a:t>chéma </a:t>
            </a:r>
            <a:r>
              <a:rPr lang="cs-CZ" altLang="cs-CZ" sz="2600" dirty="0">
                <a:cs typeface="Times New Roman" pitchFamily="18" charset="0"/>
              </a:rPr>
              <a:t>děje: problémy na </a:t>
            </a:r>
            <a:r>
              <a:rPr lang="cs-CZ" altLang="cs-CZ" sz="2600" dirty="0" smtClean="0">
                <a:cs typeface="Times New Roman" pitchFamily="18" charset="0"/>
              </a:rPr>
              <a:t>pracovišti, </a:t>
            </a:r>
            <a:r>
              <a:rPr lang="cs-CZ" altLang="cs-CZ" sz="2600" dirty="0">
                <a:cs typeface="Times New Roman" pitchFamily="18" charset="0"/>
              </a:rPr>
              <a:t>hledání </a:t>
            </a:r>
            <a:r>
              <a:rPr lang="cs-CZ" altLang="cs-CZ" sz="2600" dirty="0" smtClean="0">
                <a:cs typeface="Times New Roman" pitchFamily="18" charset="0"/>
              </a:rPr>
              <a:t>potíží, </a:t>
            </a:r>
            <a:r>
              <a:rPr lang="cs-CZ" altLang="cs-CZ" sz="2600" dirty="0">
                <a:cs typeface="Times New Roman" pitchFamily="18" charset="0"/>
              </a:rPr>
              <a:t>objevení </a:t>
            </a:r>
            <a:r>
              <a:rPr lang="cs-CZ" altLang="cs-CZ" sz="2600" dirty="0" smtClean="0">
                <a:cs typeface="Times New Roman" pitchFamily="18" charset="0"/>
              </a:rPr>
              <a:t>příčin, náprava </a:t>
            </a:r>
            <a:r>
              <a:rPr lang="cs-CZ" altLang="cs-CZ" sz="2600" dirty="0">
                <a:cs typeface="Times New Roman" pitchFamily="18" charset="0"/>
              </a:rPr>
              <a:t>– vítězství, radost, šťastný konec </a:t>
            </a:r>
          </a:p>
          <a:p>
            <a:pPr>
              <a:defRPr/>
            </a:pPr>
            <a:r>
              <a:rPr lang="cs-CZ" altLang="cs-CZ" sz="2600" dirty="0" smtClean="0">
                <a:cs typeface="Times New Roman" pitchFamily="18" charset="0"/>
              </a:rPr>
              <a:t>schéma </a:t>
            </a:r>
            <a:r>
              <a:rPr lang="cs-CZ" altLang="cs-CZ" sz="2600" dirty="0">
                <a:cs typeface="Times New Roman" pitchFamily="18" charset="0"/>
              </a:rPr>
              <a:t>v rozvržení </a:t>
            </a:r>
            <a:r>
              <a:rPr lang="cs-CZ" altLang="cs-CZ" sz="2600" dirty="0" smtClean="0">
                <a:cs typeface="Times New Roman" pitchFamily="18" charset="0"/>
              </a:rPr>
              <a:t>postav</a:t>
            </a:r>
            <a:endParaRPr lang="cs-CZ" altLang="cs-CZ" sz="2600" dirty="0">
              <a:cs typeface="Times New Roman" pitchFamily="18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41608812"/>
      </p:ext>
    </p:extLst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...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cs-CZ" altLang="cs-CZ" dirty="0" smtClean="0">
                <a:cs typeface="Times New Roman" pitchFamily="18" charset="0"/>
              </a:rPr>
              <a:t>V. Řezáč: </a:t>
            </a:r>
            <a:r>
              <a:rPr lang="cs-CZ" altLang="cs-CZ" i="1" dirty="0" smtClean="0">
                <a:cs typeface="Times New Roman" pitchFamily="18" charset="0"/>
              </a:rPr>
              <a:t>Nástup</a:t>
            </a:r>
            <a:r>
              <a:rPr lang="cs-CZ" altLang="cs-CZ" dirty="0" smtClean="0">
                <a:cs typeface="Times New Roman" pitchFamily="18" charset="0"/>
              </a:rPr>
              <a:t> (1951)</a:t>
            </a:r>
          </a:p>
          <a:p>
            <a:r>
              <a:rPr lang="cs-CZ" altLang="cs-CZ" dirty="0" smtClean="0">
                <a:cs typeface="Times New Roman" pitchFamily="18" charset="0"/>
              </a:rPr>
              <a:t>realizace dobové normy                                                               </a:t>
            </a:r>
          </a:p>
          <a:p>
            <a:r>
              <a:rPr lang="cs-CZ" altLang="cs-CZ" dirty="0" smtClean="0">
                <a:cs typeface="Times New Roman" pitchFamily="18" charset="0"/>
              </a:rPr>
              <a:t>květen 1945 – květen 1946 (volby)</a:t>
            </a:r>
          </a:p>
          <a:p>
            <a:r>
              <a:rPr lang="cs-CZ" altLang="cs-CZ" dirty="0" smtClean="0">
                <a:cs typeface="Times New Roman" pitchFamily="18" charset="0"/>
              </a:rPr>
              <a:t>osídlování pohraničí, znárodňování, diferenciace české komunity, konflikty s Němci (fanatismus nacistů vs. antifašisté), odsun, stabilizace</a:t>
            </a:r>
          </a:p>
          <a:p>
            <a:r>
              <a:rPr lang="cs-CZ" altLang="cs-CZ" dirty="0" smtClean="0">
                <a:cs typeface="Times New Roman" pitchFamily="18" charset="0"/>
              </a:rPr>
              <a:t>úloha KSČ, sovětští vojáci</a:t>
            </a:r>
          </a:p>
          <a:p>
            <a:r>
              <a:rPr lang="cs-CZ" altLang="cs-CZ" dirty="0" smtClean="0">
                <a:cs typeface="Times New Roman" pitchFamily="18" charset="0"/>
              </a:rPr>
              <a:t>K. Ptáčník: </a:t>
            </a:r>
            <a:r>
              <a:rPr lang="cs-CZ" altLang="cs-CZ" i="1" dirty="0" smtClean="0">
                <a:cs typeface="Times New Roman" pitchFamily="18" charset="0"/>
              </a:rPr>
              <a:t>Město na hranici </a:t>
            </a:r>
            <a:r>
              <a:rPr lang="cs-CZ" altLang="cs-CZ" dirty="0" smtClean="0">
                <a:cs typeface="Times New Roman" pitchFamily="18" charset="0"/>
              </a:rPr>
              <a:t>(1958)</a:t>
            </a:r>
          </a:p>
          <a:p>
            <a:endParaRPr lang="cs-CZ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r>
              <a:rPr lang="cs-CZ" altLang="cs-CZ" dirty="0" smtClean="0">
                <a:cs typeface="Times New Roman" pitchFamily="18" charset="0"/>
              </a:rPr>
              <a:t>výrazně problematické okamžiky dosídlování Sudet</a:t>
            </a:r>
          </a:p>
          <a:p>
            <a:r>
              <a:rPr lang="cs-CZ" altLang="cs-CZ" dirty="0" smtClean="0">
                <a:cs typeface="Times New Roman" pitchFamily="18" charset="0"/>
              </a:rPr>
              <a:t>větší i menší zlodějiny</a:t>
            </a:r>
          </a:p>
          <a:p>
            <a:r>
              <a:rPr lang="cs-CZ" altLang="cs-CZ" dirty="0" smtClean="0">
                <a:cs typeface="Times New Roman" pitchFamily="18" charset="0"/>
              </a:rPr>
              <a:t>často kruté násilnosti na českých Němcích a naopak; řádění RG i vojáků Rudé armády</a:t>
            </a:r>
          </a:p>
          <a:p>
            <a:r>
              <a:rPr lang="cs-CZ" altLang="cs-CZ" dirty="0" smtClean="0">
                <a:cs typeface="Times New Roman" pitchFamily="18" charset="0"/>
              </a:rPr>
              <a:t>bezradnost nové české samosprávy</a:t>
            </a:r>
          </a:p>
          <a:p>
            <a:r>
              <a:rPr lang="cs-CZ" altLang="cs-CZ" dirty="0" smtClean="0">
                <a:cs typeface="Times New Roman" pitchFamily="18" charset="0"/>
              </a:rPr>
              <a:t>první díl trilogie (</a:t>
            </a:r>
            <a:r>
              <a:rPr lang="cs-CZ" altLang="cs-CZ" i="1" dirty="0" smtClean="0">
                <a:cs typeface="Times New Roman" pitchFamily="18" charset="0"/>
              </a:rPr>
              <a:t>Město na hranici, Noc odchází ráno, Šestapadesátý</a:t>
            </a:r>
            <a:r>
              <a:rPr lang="cs-CZ" altLang="cs-CZ" dirty="0" smtClean="0">
                <a:cs typeface="Times New Roman" pitchFamily="18" charset="0"/>
              </a:rPr>
              <a:t>)</a:t>
            </a:r>
          </a:p>
          <a:p>
            <a:r>
              <a:rPr lang="cs-CZ" altLang="cs-CZ" i="1" dirty="0" smtClean="0">
                <a:cs typeface="Times New Roman" pitchFamily="18" charset="0"/>
              </a:rPr>
              <a:t>Bitva </a:t>
            </a:r>
            <a:r>
              <a:rPr lang="cs-CZ" altLang="cs-CZ" dirty="0" smtClean="0">
                <a:cs typeface="Times New Roman" pitchFamily="18" charset="0"/>
              </a:rPr>
              <a:t>(1954)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78778444"/>
      </p:ext>
    </p:extLst>
  </p:cSld>
  <p:clrMapOvr>
    <a:masterClrMapping/>
  </p:clrMapOvr>
  <p:transition spd="slow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Historická beletrie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pPr>
              <a:defRPr/>
            </a:pPr>
            <a:r>
              <a:rPr lang="cs-CZ" altLang="cs-CZ" sz="2900" dirty="0">
                <a:cs typeface="Andalus" pitchFamily="18" charset="-78"/>
              </a:rPr>
              <a:t>základní předpoklad: období 1945 – 1948 považováno za </a:t>
            </a:r>
            <a:r>
              <a:rPr lang="cs-CZ" altLang="cs-CZ" sz="2900" dirty="0" smtClean="0">
                <a:cs typeface="Andalus" pitchFamily="18" charset="-78"/>
              </a:rPr>
              <a:t>historicky uzavřené</a:t>
            </a:r>
            <a:endParaRPr lang="cs-CZ" altLang="cs-CZ" sz="2900" dirty="0">
              <a:cs typeface="Andalus" pitchFamily="18" charset="-78"/>
            </a:endParaRPr>
          </a:p>
          <a:p>
            <a:pPr>
              <a:defRPr/>
            </a:pPr>
            <a:r>
              <a:rPr lang="cs-CZ" altLang="cs-CZ" sz="2900" dirty="0">
                <a:cs typeface="Andalus" pitchFamily="18" charset="-78"/>
              </a:rPr>
              <a:t>násilná aktualizace</a:t>
            </a:r>
          </a:p>
          <a:p>
            <a:pPr>
              <a:defRPr/>
            </a:pPr>
            <a:r>
              <a:rPr lang="cs-CZ" altLang="cs-CZ" sz="2900" dirty="0">
                <a:cs typeface="Andalus" pitchFamily="18" charset="-78"/>
              </a:rPr>
              <a:t>vše z minulosti obsahovalo zárodky přítomnosti</a:t>
            </a:r>
          </a:p>
          <a:p>
            <a:pPr>
              <a:defRPr/>
            </a:pPr>
            <a:r>
              <a:rPr lang="cs-CZ" altLang="cs-CZ" sz="2900" dirty="0">
                <a:cs typeface="Andalus" pitchFamily="18" charset="-78"/>
              </a:rPr>
              <a:t>historicita vs. prézentnost (J II, s. 289)</a:t>
            </a:r>
          </a:p>
          <a:p>
            <a:pPr>
              <a:defRPr/>
            </a:pPr>
            <a:endParaRPr lang="cs-CZ" altLang="cs-CZ" sz="2900" dirty="0">
              <a:cs typeface="Andalus" pitchFamily="18" charset="-78"/>
            </a:endParaRPr>
          </a:p>
          <a:p>
            <a:pPr>
              <a:defRPr/>
            </a:pPr>
            <a:r>
              <a:rPr lang="cs-CZ" altLang="cs-CZ" sz="2900" i="1" dirty="0">
                <a:cs typeface="Andalus" pitchFamily="18" charset="-78"/>
              </a:rPr>
              <a:t>"Komunisté, dědici nejpokrokovějších tradic českého národa“</a:t>
            </a:r>
            <a:r>
              <a:rPr lang="cs-CZ" altLang="cs-CZ" sz="2900" dirty="0">
                <a:cs typeface="Andalus" pitchFamily="18" charset="-78"/>
              </a:rPr>
              <a:t> (Z Nejedlý). </a:t>
            </a:r>
          </a:p>
          <a:p>
            <a:pPr>
              <a:defRPr/>
            </a:pPr>
            <a:r>
              <a:rPr lang="cs-CZ" altLang="cs-CZ" sz="2900" dirty="0" smtClean="0">
                <a:cs typeface="Andalus" pitchFamily="18" charset="-78"/>
              </a:rPr>
              <a:t>vzorem </a:t>
            </a:r>
            <a:r>
              <a:rPr lang="cs-CZ" altLang="cs-CZ" sz="2900" dirty="0">
                <a:cs typeface="Andalus" pitchFamily="18" charset="-78"/>
              </a:rPr>
              <a:t>Jiráskova interpretace </a:t>
            </a:r>
            <a:r>
              <a:rPr lang="cs-CZ" altLang="cs-CZ" sz="2900" dirty="0" smtClean="0">
                <a:cs typeface="Andalus" pitchFamily="18" charset="-78"/>
              </a:rPr>
              <a:t>vítězných dějin</a:t>
            </a:r>
            <a:endParaRPr lang="cs-CZ" altLang="cs-CZ" sz="2900" dirty="0">
              <a:cs typeface="Andalus" pitchFamily="18" charset="-78"/>
            </a:endParaRPr>
          </a:p>
          <a:p>
            <a:pPr>
              <a:defRPr/>
            </a:pPr>
            <a:r>
              <a:rPr lang="cs-CZ" altLang="cs-CZ" sz="2900" dirty="0" smtClean="0">
                <a:cs typeface="Andalus" pitchFamily="18" charset="-78"/>
              </a:rPr>
              <a:t>A</a:t>
            </a:r>
            <a:r>
              <a:rPr lang="cs-CZ" altLang="cs-CZ" sz="2900" dirty="0">
                <a:cs typeface="Andalus" pitchFamily="18" charset="-78"/>
              </a:rPr>
              <a:t>. </a:t>
            </a:r>
            <a:r>
              <a:rPr lang="cs-CZ" altLang="cs-CZ" sz="2900" dirty="0" smtClean="0">
                <a:cs typeface="Andalus" pitchFamily="18" charset="-78"/>
              </a:rPr>
              <a:t>Branald: </a:t>
            </a:r>
            <a:r>
              <a:rPr lang="cs-CZ" altLang="cs-CZ" sz="2900" i="1" dirty="0">
                <a:cs typeface="Andalus" pitchFamily="18" charset="-78"/>
              </a:rPr>
              <a:t>Severní nádraží </a:t>
            </a:r>
            <a:r>
              <a:rPr lang="cs-CZ" altLang="cs-CZ" sz="2900" dirty="0">
                <a:cs typeface="Andalus" pitchFamily="18" charset="-78"/>
              </a:rPr>
              <a:t>(1949</a:t>
            </a:r>
            <a:r>
              <a:rPr lang="cs-CZ" altLang="cs-CZ" sz="2900" i="1" dirty="0">
                <a:cs typeface="Andalus" pitchFamily="18" charset="-78"/>
              </a:rPr>
              <a:t>), Lazaretní vlak</a:t>
            </a:r>
            <a:r>
              <a:rPr lang="cs-CZ" altLang="cs-CZ" sz="2900" dirty="0">
                <a:cs typeface="Andalus" pitchFamily="18" charset="-78"/>
              </a:rPr>
              <a:t>  (1950) </a:t>
            </a:r>
          </a:p>
          <a:p>
            <a:pPr>
              <a:defRPr/>
            </a:pPr>
            <a:endParaRPr lang="cs-CZ" altLang="cs-CZ" dirty="0">
              <a:cs typeface="Andalus" pitchFamily="18" charset="-78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pPr>
              <a:defRPr/>
            </a:pPr>
            <a:r>
              <a:rPr lang="cs-CZ" altLang="cs-CZ" dirty="0">
                <a:cs typeface="Andalus" pitchFamily="18" charset="-78"/>
              </a:rPr>
              <a:t>M. </a:t>
            </a:r>
            <a:r>
              <a:rPr lang="cs-CZ" altLang="cs-CZ" dirty="0" smtClean="0">
                <a:cs typeface="Andalus" pitchFamily="18" charset="-78"/>
              </a:rPr>
              <a:t>Pujmanová: </a:t>
            </a:r>
            <a:r>
              <a:rPr lang="cs-CZ" altLang="cs-CZ" i="1" dirty="0">
                <a:cs typeface="Andalus" pitchFamily="18" charset="-78"/>
              </a:rPr>
              <a:t>Život proti smrti </a:t>
            </a:r>
            <a:r>
              <a:rPr lang="cs-CZ" altLang="cs-CZ" dirty="0">
                <a:cs typeface="Andalus" pitchFamily="18" charset="-78"/>
              </a:rPr>
              <a:t>(1952</a:t>
            </a:r>
            <a:r>
              <a:rPr lang="cs-CZ" altLang="cs-CZ" dirty="0" smtClean="0">
                <a:cs typeface="Andalus" pitchFamily="18" charset="-78"/>
              </a:rPr>
              <a:t>)</a:t>
            </a:r>
            <a:endParaRPr lang="cs-CZ" altLang="cs-CZ" dirty="0">
              <a:cs typeface="Andalus" pitchFamily="18" charset="-78"/>
            </a:endParaRPr>
          </a:p>
          <a:p>
            <a:pPr>
              <a:defRPr/>
            </a:pPr>
            <a:r>
              <a:rPr lang="cs-CZ" altLang="cs-CZ" dirty="0">
                <a:cs typeface="Andalus" pitchFamily="18" charset="-78"/>
              </a:rPr>
              <a:t>M. V. </a:t>
            </a:r>
            <a:r>
              <a:rPr lang="cs-CZ" altLang="cs-CZ" dirty="0" smtClean="0">
                <a:cs typeface="Andalus" pitchFamily="18" charset="-78"/>
              </a:rPr>
              <a:t>Kratochvíl: </a:t>
            </a:r>
            <a:r>
              <a:rPr lang="cs-CZ" altLang="cs-CZ" i="1" dirty="0">
                <a:cs typeface="Andalus" pitchFamily="18" charset="-78"/>
              </a:rPr>
              <a:t>Pochodeň </a:t>
            </a:r>
            <a:r>
              <a:rPr lang="cs-CZ" altLang="cs-CZ" dirty="0">
                <a:cs typeface="Andalus" pitchFamily="18" charset="-78"/>
              </a:rPr>
              <a:t>(1950</a:t>
            </a:r>
            <a:r>
              <a:rPr lang="cs-CZ" altLang="cs-CZ" dirty="0" smtClean="0">
                <a:cs typeface="Andalus" pitchFamily="18" charset="-78"/>
              </a:rPr>
              <a:t>), </a:t>
            </a:r>
            <a:r>
              <a:rPr lang="cs-CZ" altLang="cs-CZ" i="1" dirty="0" smtClean="0">
                <a:cs typeface="Andalus" pitchFamily="18" charset="-78"/>
              </a:rPr>
              <a:t>Mistr </a:t>
            </a:r>
            <a:r>
              <a:rPr lang="cs-CZ" altLang="cs-CZ" i="1" dirty="0">
                <a:cs typeface="Andalus" pitchFamily="18" charset="-78"/>
              </a:rPr>
              <a:t>Jan </a:t>
            </a:r>
            <a:r>
              <a:rPr lang="cs-CZ" altLang="cs-CZ" dirty="0">
                <a:cs typeface="Andalus" pitchFamily="18" charset="-78"/>
              </a:rPr>
              <a:t>(1951) </a:t>
            </a:r>
          </a:p>
          <a:p>
            <a:pPr>
              <a:defRPr/>
            </a:pPr>
            <a:r>
              <a:rPr lang="cs-CZ" altLang="cs-CZ" dirty="0" smtClean="0">
                <a:cs typeface="Andalus" pitchFamily="18" charset="-78"/>
              </a:rPr>
              <a:t>Hus jako </a:t>
            </a:r>
            <a:r>
              <a:rPr lang="cs-CZ" altLang="cs-CZ" dirty="0">
                <a:cs typeface="Andalus" pitchFamily="18" charset="-78"/>
              </a:rPr>
              <a:t>člen širšího lidového </a:t>
            </a:r>
            <a:r>
              <a:rPr lang="cs-CZ" altLang="cs-CZ" dirty="0" smtClean="0">
                <a:cs typeface="Andalus" pitchFamily="18" charset="-78"/>
              </a:rPr>
              <a:t>kolektivu</a:t>
            </a:r>
            <a:endParaRPr lang="cs-CZ" altLang="cs-CZ" dirty="0">
              <a:cs typeface="Andalus" pitchFamily="18" charset="-78"/>
            </a:endParaRPr>
          </a:p>
          <a:p>
            <a:pPr marL="0" indent="0">
              <a:buNone/>
              <a:defRPr/>
            </a:pPr>
            <a:endParaRPr lang="cs-CZ" altLang="cs-CZ" sz="3600" dirty="0" smtClean="0">
              <a:cs typeface="Andalus" pitchFamily="18" charset="-78"/>
            </a:endParaRPr>
          </a:p>
          <a:p>
            <a:pPr marL="0" indent="0">
              <a:buNone/>
              <a:defRPr/>
            </a:pPr>
            <a:endParaRPr lang="cs-CZ" altLang="cs-CZ" sz="3600" dirty="0">
              <a:cs typeface="Andalus" pitchFamily="18" charset="-78"/>
            </a:endParaRPr>
          </a:p>
          <a:p>
            <a:pPr>
              <a:defRPr/>
            </a:pPr>
            <a:r>
              <a:rPr lang="cs-CZ" altLang="cs-CZ" sz="2900" dirty="0" smtClean="0">
                <a:cs typeface="Andalus" pitchFamily="18" charset="-78"/>
              </a:rPr>
              <a:t>úniky </a:t>
            </a:r>
            <a:r>
              <a:rPr lang="cs-CZ" altLang="cs-CZ" sz="2900" dirty="0">
                <a:cs typeface="Andalus" pitchFamily="18" charset="-78"/>
              </a:rPr>
              <a:t>do </a:t>
            </a:r>
            <a:r>
              <a:rPr lang="cs-CZ" altLang="cs-CZ" sz="2900" dirty="0" smtClean="0">
                <a:cs typeface="Andalus" pitchFamily="18" charset="-78"/>
              </a:rPr>
              <a:t>bezproblémové </a:t>
            </a:r>
            <a:r>
              <a:rPr lang="cs-CZ" altLang="cs-CZ" sz="2900" dirty="0">
                <a:cs typeface="Andalus" pitchFamily="18" charset="-78"/>
              </a:rPr>
              <a:t>a vzdálené </a:t>
            </a:r>
            <a:r>
              <a:rPr lang="cs-CZ" altLang="cs-CZ" sz="2900" dirty="0" smtClean="0">
                <a:cs typeface="Andalus" pitchFamily="18" charset="-78"/>
              </a:rPr>
              <a:t>minulosti</a:t>
            </a:r>
            <a:endParaRPr lang="cs-CZ" altLang="cs-CZ" sz="2900" dirty="0">
              <a:cs typeface="Andalus" pitchFamily="18" charset="-78"/>
            </a:endParaRPr>
          </a:p>
          <a:p>
            <a:pPr>
              <a:defRPr/>
            </a:pPr>
            <a:r>
              <a:rPr lang="cs-CZ" altLang="cs-CZ" dirty="0">
                <a:cs typeface="Andalus" pitchFamily="18" charset="-78"/>
              </a:rPr>
              <a:t>J. </a:t>
            </a:r>
            <a:r>
              <a:rPr lang="cs-CZ" altLang="cs-CZ" dirty="0" smtClean="0">
                <a:cs typeface="Andalus" pitchFamily="18" charset="-78"/>
              </a:rPr>
              <a:t>Loukotková: </a:t>
            </a:r>
            <a:r>
              <a:rPr lang="cs-CZ" altLang="cs-CZ" i="1" dirty="0">
                <a:cs typeface="Andalus" pitchFamily="18" charset="-78"/>
              </a:rPr>
              <a:t>Navzdory báník zpívá </a:t>
            </a:r>
            <a:r>
              <a:rPr lang="cs-CZ" altLang="cs-CZ" dirty="0" smtClean="0">
                <a:cs typeface="Andalus" pitchFamily="18" charset="-78"/>
              </a:rPr>
              <a:t>(1957)</a:t>
            </a:r>
            <a:endParaRPr lang="cs-CZ" altLang="cs-CZ" dirty="0">
              <a:cs typeface="Andalus" pitchFamily="18" charset="-78"/>
            </a:endParaRPr>
          </a:p>
          <a:p>
            <a:pPr>
              <a:defRPr/>
            </a:pPr>
            <a:r>
              <a:rPr lang="cs-CZ" altLang="cs-CZ" dirty="0">
                <a:cs typeface="Andalus" pitchFamily="18" charset="-78"/>
              </a:rPr>
              <a:t>Fr. </a:t>
            </a:r>
            <a:r>
              <a:rPr lang="cs-CZ" altLang="cs-CZ" dirty="0" smtClean="0">
                <a:cs typeface="Andalus" pitchFamily="18" charset="-78"/>
              </a:rPr>
              <a:t>Rachlík: </a:t>
            </a:r>
            <a:r>
              <a:rPr lang="cs-CZ" altLang="cs-CZ" i="1" dirty="0">
                <a:cs typeface="Andalus" pitchFamily="18" charset="-78"/>
              </a:rPr>
              <a:t>Komedie plná lásky </a:t>
            </a:r>
            <a:r>
              <a:rPr lang="cs-CZ" altLang="cs-CZ" dirty="0" smtClean="0">
                <a:cs typeface="Andalus" pitchFamily="18" charset="-78"/>
              </a:rPr>
              <a:t>(1954)</a:t>
            </a:r>
            <a:endParaRPr lang="cs-CZ" altLang="cs-CZ" dirty="0">
              <a:cs typeface="Andalus" pitchFamily="18" charset="-78"/>
            </a:endParaRPr>
          </a:p>
          <a:p>
            <a:pPr>
              <a:defRPr/>
            </a:pPr>
            <a:r>
              <a:rPr lang="cs-CZ" altLang="cs-CZ" dirty="0">
                <a:cs typeface="Andalus" pitchFamily="18" charset="-78"/>
              </a:rPr>
              <a:t>Fr. </a:t>
            </a:r>
            <a:r>
              <a:rPr lang="cs-CZ" altLang="cs-CZ" dirty="0" smtClean="0">
                <a:cs typeface="Andalus" pitchFamily="18" charset="-78"/>
              </a:rPr>
              <a:t>Kožík: </a:t>
            </a:r>
            <a:r>
              <a:rPr lang="cs-CZ" altLang="cs-CZ" i="1" dirty="0">
                <a:cs typeface="Andalus" pitchFamily="18" charset="-78"/>
              </a:rPr>
              <a:t>Josef Mánes </a:t>
            </a:r>
            <a:r>
              <a:rPr lang="cs-CZ" altLang="cs-CZ" dirty="0">
                <a:cs typeface="Andalus" pitchFamily="18" charset="-78"/>
              </a:rPr>
              <a:t>(1955</a:t>
            </a:r>
            <a:r>
              <a:rPr lang="cs-CZ" altLang="cs-CZ" dirty="0" smtClean="0">
                <a:cs typeface="Andalus" pitchFamily="18" charset="-78"/>
              </a:rPr>
              <a:t>)</a:t>
            </a:r>
            <a:endParaRPr lang="cs-CZ" altLang="cs-CZ" dirty="0">
              <a:cs typeface="Andalus" pitchFamily="18" charset="-78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46942684"/>
      </p:ext>
    </p:extLst>
  </p:cSld>
  <p:clrMapOvr>
    <a:masterClrMapping/>
  </p:clrMapOvr>
  <p:transition spd="slow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Společenský román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pPr>
              <a:defRPr/>
            </a:pPr>
            <a:r>
              <a:rPr lang="cs-CZ" altLang="cs-CZ" sz="2400" dirty="0">
                <a:cs typeface="Times New Roman" pitchFamily="18" charset="0"/>
              </a:rPr>
              <a:t>J. </a:t>
            </a:r>
            <a:r>
              <a:rPr lang="cs-CZ" altLang="cs-CZ" sz="2400" dirty="0" smtClean="0">
                <a:cs typeface="Times New Roman" pitchFamily="18" charset="0"/>
              </a:rPr>
              <a:t>Otčenášek: </a:t>
            </a:r>
            <a:r>
              <a:rPr lang="cs-CZ" altLang="cs-CZ" sz="2400" i="1" dirty="0">
                <a:cs typeface="Times New Roman" pitchFamily="18" charset="0"/>
              </a:rPr>
              <a:t>Občan Brych </a:t>
            </a:r>
            <a:r>
              <a:rPr lang="cs-CZ" altLang="cs-CZ" sz="2400" dirty="0">
                <a:cs typeface="Times New Roman" pitchFamily="18" charset="0"/>
              </a:rPr>
              <a:t>(1955</a:t>
            </a:r>
            <a:r>
              <a:rPr lang="cs-CZ" altLang="cs-CZ" sz="2400" dirty="0" smtClean="0">
                <a:cs typeface="Times New Roman" pitchFamily="18" charset="0"/>
              </a:rPr>
              <a:t>)</a:t>
            </a:r>
            <a:endParaRPr lang="cs-CZ" altLang="cs-CZ" sz="2400" dirty="0">
              <a:cs typeface="Times New Roman" pitchFamily="18" charset="0"/>
            </a:endParaRPr>
          </a:p>
          <a:p>
            <a:pPr>
              <a:defRPr/>
            </a:pPr>
            <a:r>
              <a:rPr lang="cs-CZ" altLang="cs-CZ" sz="2400" dirty="0">
                <a:cs typeface="Times New Roman" pitchFamily="18" charset="0"/>
              </a:rPr>
              <a:t>p</a:t>
            </a:r>
            <a:r>
              <a:rPr lang="cs-CZ" altLang="cs-CZ" sz="2400" dirty="0" smtClean="0">
                <a:cs typeface="Times New Roman" pitchFamily="18" charset="0"/>
              </a:rPr>
              <a:t>roměna </a:t>
            </a:r>
            <a:r>
              <a:rPr lang="cs-CZ" altLang="cs-CZ" sz="2400" dirty="0">
                <a:cs typeface="Times New Roman" pitchFamily="18" charset="0"/>
              </a:rPr>
              <a:t>strukturních dominant (téma, struktura postav, </a:t>
            </a:r>
            <a:r>
              <a:rPr lang="cs-CZ" altLang="cs-CZ" sz="2400" dirty="0" smtClean="0">
                <a:cs typeface="Times New Roman" pitchFamily="18" charset="0"/>
              </a:rPr>
              <a:t>jazyk)</a:t>
            </a:r>
          </a:p>
          <a:p>
            <a:pPr>
              <a:defRPr/>
            </a:pPr>
            <a:r>
              <a:rPr lang="cs-CZ" altLang="cs-CZ" sz="2400" dirty="0">
                <a:cs typeface="Times New Roman" pitchFamily="18" charset="0"/>
              </a:rPr>
              <a:t>o</a:t>
            </a:r>
            <a:r>
              <a:rPr lang="cs-CZ" altLang="cs-CZ" sz="2400" dirty="0" smtClean="0">
                <a:cs typeface="Times New Roman" pitchFamily="18" charset="0"/>
              </a:rPr>
              <a:t>svobozování </a:t>
            </a:r>
            <a:r>
              <a:rPr lang="cs-CZ" altLang="cs-CZ" sz="2400" dirty="0">
                <a:cs typeface="Times New Roman" pitchFamily="18" charset="0"/>
              </a:rPr>
              <a:t>autorského </a:t>
            </a:r>
            <a:r>
              <a:rPr lang="cs-CZ" altLang="cs-CZ" sz="2400" dirty="0" smtClean="0">
                <a:cs typeface="Times New Roman" pitchFamily="18" charset="0"/>
              </a:rPr>
              <a:t>subjektu</a:t>
            </a:r>
            <a:endParaRPr lang="cs-CZ" altLang="cs-CZ" sz="2400" dirty="0">
              <a:cs typeface="Times New Roman" pitchFamily="18" charset="0"/>
            </a:endParaRPr>
          </a:p>
          <a:p>
            <a:pPr>
              <a:defRPr/>
            </a:pPr>
            <a:r>
              <a:rPr lang="cs-CZ" altLang="cs-CZ" sz="2400" dirty="0" smtClean="0">
                <a:cs typeface="Times New Roman" pitchFamily="18" charset="0"/>
              </a:rPr>
              <a:t>rehabilitován </a:t>
            </a:r>
            <a:r>
              <a:rPr lang="cs-CZ" altLang="cs-CZ" sz="2400" dirty="0">
                <a:cs typeface="Times New Roman" pitchFamily="18" charset="0"/>
              </a:rPr>
              <a:t>typ </a:t>
            </a:r>
            <a:r>
              <a:rPr lang="cs-CZ" altLang="cs-CZ" sz="2400" dirty="0" smtClean="0">
                <a:cs typeface="Times New Roman" pitchFamily="18" charset="0"/>
              </a:rPr>
              <a:t>intelektuálního váhavce</a:t>
            </a:r>
          </a:p>
          <a:p>
            <a:pPr>
              <a:defRPr/>
            </a:pPr>
            <a:r>
              <a:rPr lang="cs-CZ" altLang="cs-CZ" sz="2400" dirty="0">
                <a:cs typeface="Times New Roman" pitchFamily="18" charset="0"/>
              </a:rPr>
              <a:t>o</a:t>
            </a:r>
            <a:r>
              <a:rPr lang="cs-CZ" altLang="cs-CZ" sz="2400" dirty="0" smtClean="0">
                <a:cs typeface="Times New Roman" pitchFamily="18" charset="0"/>
              </a:rPr>
              <a:t>tevřená </a:t>
            </a:r>
            <a:r>
              <a:rPr lang="cs-CZ" altLang="cs-CZ" sz="2400" dirty="0">
                <a:cs typeface="Times New Roman" pitchFamily="18" charset="0"/>
              </a:rPr>
              <a:t>ideová </a:t>
            </a:r>
            <a:r>
              <a:rPr lang="cs-CZ" altLang="cs-CZ" sz="2400" dirty="0" smtClean="0">
                <a:cs typeface="Times New Roman" pitchFamily="18" charset="0"/>
              </a:rPr>
              <a:t>polemika</a:t>
            </a:r>
          </a:p>
          <a:p>
            <a:pPr>
              <a:defRPr/>
            </a:pPr>
            <a:r>
              <a:rPr lang="cs-CZ" altLang="cs-CZ" sz="2400" dirty="0" smtClean="0">
                <a:cs typeface="Times New Roman" pitchFamily="18" charset="0"/>
              </a:rPr>
              <a:t>Na </a:t>
            </a:r>
            <a:r>
              <a:rPr lang="cs-CZ" altLang="cs-CZ" sz="2400" dirty="0">
                <a:cs typeface="Times New Roman" pitchFamily="18" charset="0"/>
              </a:rPr>
              <a:t>čí straně je pravda? Lze být nezávislým?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cs-CZ" altLang="cs-CZ" sz="2400" dirty="0">
                <a:cs typeface="Times New Roman" pitchFamily="18" charset="0"/>
              </a:rPr>
              <a:t>otevřený konec</a:t>
            </a:r>
          </a:p>
          <a:p>
            <a:pPr>
              <a:defRPr/>
            </a:pPr>
            <a:r>
              <a:rPr lang="cs-CZ" altLang="cs-CZ" sz="2400" dirty="0">
                <a:cs typeface="Times New Roman" pitchFamily="18" charset="0"/>
              </a:rPr>
              <a:t>psychologická analýza</a:t>
            </a:r>
          </a:p>
          <a:p>
            <a:endParaRPr lang="cs-CZ" altLang="cs-CZ" sz="2400" dirty="0" smtClean="0">
              <a:cs typeface="Times New Roman" pitchFamily="18" charset="0"/>
            </a:endParaRPr>
          </a:p>
          <a:p>
            <a:endParaRPr lang="cs-CZ" altLang="cs-CZ" sz="2400" dirty="0" smtClean="0">
              <a:cs typeface="Times New Roman" pitchFamily="18" charset="0"/>
            </a:endParaRPr>
          </a:p>
          <a:p>
            <a:endParaRPr lang="cs-CZ" altLang="cs-CZ" sz="2400" dirty="0">
              <a:cs typeface="Times New Roman" pitchFamily="18" charset="0"/>
            </a:endParaRPr>
          </a:p>
          <a:p>
            <a:endParaRPr lang="cs-CZ" altLang="cs-CZ" sz="2400" dirty="0" smtClean="0">
              <a:cs typeface="Times New Roman" pitchFamily="18" charset="0"/>
            </a:endParaRPr>
          </a:p>
          <a:p>
            <a:endParaRPr lang="cs-CZ" altLang="cs-CZ" sz="2400" dirty="0">
              <a:cs typeface="Times New Roman" pitchFamily="18" charset="0"/>
            </a:endParaRPr>
          </a:p>
          <a:p>
            <a:r>
              <a:rPr lang="cs-CZ" altLang="cs-CZ" sz="2400" dirty="0" smtClean="0">
                <a:cs typeface="Times New Roman" pitchFamily="18" charset="0"/>
              </a:rPr>
              <a:t>Zd. Pluhař</a:t>
            </a:r>
            <a:r>
              <a:rPr lang="cs-CZ" altLang="cs-CZ" sz="2400" dirty="0">
                <a:cs typeface="Times New Roman" pitchFamily="18" charset="0"/>
              </a:rPr>
              <a:t>:</a:t>
            </a:r>
            <a:r>
              <a:rPr lang="cs-CZ" altLang="cs-CZ" sz="2400" dirty="0" smtClean="0">
                <a:cs typeface="Times New Roman" pitchFamily="18" charset="0"/>
              </a:rPr>
              <a:t> </a:t>
            </a:r>
            <a:r>
              <a:rPr lang="cs-CZ" altLang="cs-CZ" sz="2400" i="1" dirty="0" smtClean="0">
                <a:cs typeface="Times New Roman" pitchFamily="18" charset="0"/>
              </a:rPr>
              <a:t>Opustíš-li mne… </a:t>
            </a:r>
            <a:r>
              <a:rPr lang="cs-CZ" altLang="cs-CZ" sz="2400" dirty="0" smtClean="0">
                <a:cs typeface="Times New Roman" pitchFamily="18" charset="0"/>
              </a:rPr>
              <a:t>(1957)</a:t>
            </a:r>
            <a:endParaRPr lang="cs-CZ" altLang="cs-CZ" sz="2400" dirty="0">
              <a:cs typeface="Times New Roman" pitchFamily="18" charset="0"/>
            </a:endParaRPr>
          </a:p>
          <a:p>
            <a:r>
              <a:rPr lang="cs-CZ" altLang="cs-CZ" sz="2400" dirty="0" smtClean="0">
                <a:cs typeface="Times New Roman" pitchFamily="18" charset="0"/>
              </a:rPr>
              <a:t>K. Ptáčník</a:t>
            </a:r>
            <a:r>
              <a:rPr lang="cs-CZ" altLang="cs-CZ" sz="2400" dirty="0">
                <a:cs typeface="Times New Roman" pitchFamily="18" charset="0"/>
              </a:rPr>
              <a:t>:</a:t>
            </a:r>
            <a:r>
              <a:rPr lang="cs-CZ" altLang="cs-CZ" sz="2400" dirty="0" smtClean="0">
                <a:cs typeface="Times New Roman" pitchFamily="18" charset="0"/>
              </a:rPr>
              <a:t> </a:t>
            </a:r>
            <a:r>
              <a:rPr lang="cs-CZ" altLang="cs-CZ" sz="2400" i="1" dirty="0" smtClean="0">
                <a:cs typeface="Times New Roman" pitchFamily="18" charset="0"/>
              </a:rPr>
              <a:t>Město na hranici </a:t>
            </a:r>
            <a:r>
              <a:rPr lang="cs-CZ" altLang="cs-CZ" sz="2400" dirty="0" smtClean="0">
                <a:cs typeface="Times New Roman" pitchFamily="18" charset="0"/>
              </a:rPr>
              <a:t>(1958)</a:t>
            </a:r>
            <a:r>
              <a:rPr lang="cs-CZ" altLang="cs-CZ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altLang="cs-CZ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cs-CZ" altLang="cs-CZ" sz="4400" dirty="0" smtClean="0">
                <a:effectLst/>
                <a:latin typeface="Andalus" pitchFamily="18" charset="-78"/>
                <a:cs typeface="Andalus" pitchFamily="18" charset="-78"/>
              </a:rPr>
              <a:t/>
            </a:r>
            <a:br>
              <a:rPr lang="cs-CZ" altLang="cs-CZ" sz="4400" dirty="0" smtClean="0">
                <a:effectLst/>
                <a:latin typeface="Andalus" pitchFamily="18" charset="-78"/>
                <a:cs typeface="Andalus" pitchFamily="18" charset="-78"/>
              </a:rPr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57873717"/>
      </p:ext>
    </p:extLst>
  </p:cSld>
  <p:clrMapOvr>
    <a:masterClrMapping/>
  </p:clrMapOvr>
  <p:transition spd="slow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Próza s tématem války a okupace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sz="4400" dirty="0" smtClean="0"/>
              <a:t>tzv. druhá vlna</a:t>
            </a:r>
          </a:p>
          <a:p>
            <a:pPr>
              <a:defRPr/>
            </a:pPr>
            <a:r>
              <a:rPr lang="cs-CZ" altLang="cs-CZ" sz="4400" dirty="0" smtClean="0">
                <a:cs typeface="Times New Roman" pitchFamily="18" charset="0"/>
              </a:rPr>
              <a:t>kratší útvary, novela</a:t>
            </a:r>
          </a:p>
          <a:p>
            <a:pPr>
              <a:defRPr/>
            </a:pPr>
            <a:r>
              <a:rPr lang="cs-CZ" altLang="cs-CZ" sz="4400" dirty="0">
                <a:cs typeface="Times New Roman" pitchFamily="18" charset="0"/>
              </a:rPr>
              <a:t>ú</a:t>
            </a:r>
            <a:r>
              <a:rPr lang="cs-CZ" altLang="cs-CZ" sz="4400" dirty="0" smtClean="0">
                <a:cs typeface="Times New Roman" pitchFamily="18" charset="0"/>
              </a:rPr>
              <a:t>stup </a:t>
            </a:r>
            <a:r>
              <a:rPr lang="cs-CZ" altLang="cs-CZ" sz="4400" dirty="0">
                <a:cs typeface="Times New Roman" pitchFamily="18" charset="0"/>
              </a:rPr>
              <a:t>od </a:t>
            </a:r>
            <a:r>
              <a:rPr lang="cs-CZ" altLang="cs-CZ" sz="4400" dirty="0" smtClean="0">
                <a:cs typeface="Times New Roman" pitchFamily="18" charset="0"/>
              </a:rPr>
              <a:t>monumentalizace</a:t>
            </a:r>
          </a:p>
          <a:p>
            <a:pPr>
              <a:defRPr/>
            </a:pPr>
            <a:r>
              <a:rPr lang="cs-CZ" altLang="cs-CZ" sz="4400" dirty="0" smtClean="0">
                <a:cs typeface="Times New Roman" pitchFamily="18" charset="0"/>
              </a:rPr>
              <a:t>detail</a:t>
            </a:r>
            <a:endParaRPr lang="cs-CZ" altLang="cs-CZ" sz="4400" dirty="0">
              <a:cs typeface="Times New Roman" pitchFamily="18" charset="0"/>
            </a:endParaRPr>
          </a:p>
          <a:p>
            <a:pPr>
              <a:defRPr/>
            </a:pPr>
            <a:r>
              <a:rPr lang="cs-CZ" altLang="cs-CZ" sz="4400" dirty="0" smtClean="0">
                <a:cs typeface="Times New Roman" pitchFamily="18" charset="0"/>
              </a:rPr>
              <a:t>proměna </a:t>
            </a:r>
            <a:r>
              <a:rPr lang="cs-CZ" altLang="cs-CZ" sz="4400" dirty="0">
                <a:cs typeface="Times New Roman" pitchFamily="18" charset="0"/>
              </a:rPr>
              <a:t>strukturních dominant: prostředí, postava, konflikt, </a:t>
            </a:r>
            <a:r>
              <a:rPr lang="cs-CZ" altLang="cs-CZ" sz="4400" dirty="0" smtClean="0">
                <a:cs typeface="Times New Roman" pitchFamily="18" charset="0"/>
              </a:rPr>
              <a:t>jazyk</a:t>
            </a:r>
          </a:p>
          <a:p>
            <a:pPr>
              <a:defRPr/>
            </a:pPr>
            <a:r>
              <a:rPr lang="cs-CZ" altLang="cs-CZ" sz="4400" dirty="0" smtClean="0">
                <a:cs typeface="Times New Roman" pitchFamily="18" charset="0"/>
              </a:rPr>
              <a:t>ironie</a:t>
            </a:r>
          </a:p>
          <a:p>
            <a:pPr>
              <a:defRPr/>
            </a:pPr>
            <a:r>
              <a:rPr lang="cs-CZ" altLang="cs-CZ" sz="4400" dirty="0" smtClean="0">
                <a:cs typeface="Times New Roman" pitchFamily="18" charset="0"/>
              </a:rPr>
              <a:t>židovství, holocaust</a:t>
            </a:r>
          </a:p>
          <a:p>
            <a:pPr>
              <a:defRPr/>
            </a:pPr>
            <a:r>
              <a:rPr lang="cs-CZ" altLang="cs-CZ" sz="4400" dirty="0" smtClean="0">
                <a:cs typeface="Times New Roman" pitchFamily="18" charset="0"/>
              </a:rPr>
              <a:t>tzv. nehrdinský hrdina</a:t>
            </a:r>
            <a:endParaRPr lang="cs-CZ" altLang="cs-CZ" sz="4400" dirty="0">
              <a:cs typeface="Times New Roman" pitchFamily="18" charset="0"/>
            </a:endParaRPr>
          </a:p>
          <a:p>
            <a:pPr marL="0" indent="0">
              <a:buNone/>
              <a:defRPr/>
            </a:pPr>
            <a:endParaRPr lang="cs-CZ" altLang="cs-CZ" dirty="0">
              <a:cs typeface="Times New Roman" pitchFamily="18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pPr>
              <a:defRPr/>
            </a:pPr>
            <a:endParaRPr lang="cs-CZ" altLang="cs-CZ" dirty="0" smtClean="0">
              <a:cs typeface="Times New Roman" pitchFamily="18" charset="0"/>
            </a:endParaRPr>
          </a:p>
          <a:p>
            <a:pPr>
              <a:defRPr/>
            </a:pPr>
            <a:r>
              <a:rPr lang="cs-CZ" altLang="cs-CZ" dirty="0">
                <a:cs typeface="Times New Roman" pitchFamily="18" charset="0"/>
              </a:rPr>
              <a:t>K. </a:t>
            </a:r>
            <a:r>
              <a:rPr lang="cs-CZ" altLang="cs-CZ" dirty="0" smtClean="0">
                <a:cs typeface="Times New Roman" pitchFamily="18" charset="0"/>
              </a:rPr>
              <a:t>Ptáčník: </a:t>
            </a:r>
            <a:r>
              <a:rPr lang="cs-CZ" altLang="cs-CZ" i="1" dirty="0">
                <a:cs typeface="Times New Roman" pitchFamily="18" charset="0"/>
              </a:rPr>
              <a:t>Ročník jedenadvacet </a:t>
            </a:r>
            <a:r>
              <a:rPr lang="cs-CZ" altLang="cs-CZ" dirty="0">
                <a:cs typeface="Times New Roman" pitchFamily="18" charset="0"/>
              </a:rPr>
              <a:t>(1954) </a:t>
            </a:r>
          </a:p>
          <a:p>
            <a:pPr>
              <a:defRPr/>
            </a:pPr>
            <a:r>
              <a:rPr lang="cs-CZ" altLang="cs-CZ" dirty="0">
                <a:cs typeface="Times New Roman" pitchFamily="18" charset="0"/>
              </a:rPr>
              <a:t>N. </a:t>
            </a:r>
            <a:r>
              <a:rPr lang="cs-CZ" altLang="cs-CZ" dirty="0" smtClean="0">
                <a:cs typeface="Times New Roman" pitchFamily="18" charset="0"/>
              </a:rPr>
              <a:t>Frýd: </a:t>
            </a:r>
            <a:r>
              <a:rPr lang="cs-CZ" altLang="cs-CZ" i="1" dirty="0">
                <a:cs typeface="Times New Roman" pitchFamily="18" charset="0"/>
              </a:rPr>
              <a:t>Krabice živých </a:t>
            </a:r>
            <a:r>
              <a:rPr lang="cs-CZ" altLang="cs-CZ" dirty="0">
                <a:cs typeface="Times New Roman" pitchFamily="18" charset="0"/>
              </a:rPr>
              <a:t>(1956</a:t>
            </a:r>
            <a:r>
              <a:rPr lang="cs-CZ" altLang="cs-CZ" dirty="0" smtClean="0">
                <a:cs typeface="Times New Roman" pitchFamily="18" charset="0"/>
              </a:rPr>
              <a:t>)</a:t>
            </a:r>
            <a:endParaRPr lang="cs-CZ" altLang="cs-CZ" dirty="0">
              <a:cs typeface="Times New Roman" pitchFamily="18" charset="0"/>
            </a:endParaRPr>
          </a:p>
          <a:p>
            <a:pPr>
              <a:defRPr/>
            </a:pPr>
            <a:r>
              <a:rPr lang="cs-CZ" altLang="cs-CZ" dirty="0">
                <a:cs typeface="Times New Roman" pitchFamily="18" charset="0"/>
              </a:rPr>
              <a:t>J. </a:t>
            </a:r>
            <a:r>
              <a:rPr lang="cs-CZ" altLang="cs-CZ" dirty="0" smtClean="0">
                <a:cs typeface="Times New Roman" pitchFamily="18" charset="0"/>
              </a:rPr>
              <a:t>Otčenášek: </a:t>
            </a:r>
            <a:r>
              <a:rPr lang="cs-CZ" altLang="cs-CZ" i="1" dirty="0">
                <a:cs typeface="Times New Roman" pitchFamily="18" charset="0"/>
              </a:rPr>
              <a:t>Romeo, Julie a tma </a:t>
            </a:r>
            <a:r>
              <a:rPr lang="cs-CZ" altLang="cs-CZ" dirty="0">
                <a:cs typeface="Times New Roman" pitchFamily="18" charset="0"/>
              </a:rPr>
              <a:t>(1958</a:t>
            </a:r>
            <a:r>
              <a:rPr lang="cs-CZ" altLang="cs-CZ" dirty="0" smtClean="0">
                <a:cs typeface="Times New Roman" pitchFamily="18" charset="0"/>
              </a:rPr>
              <a:t>)</a:t>
            </a:r>
            <a:endParaRPr lang="cs-CZ" altLang="cs-CZ" dirty="0">
              <a:cs typeface="Times New Roman" pitchFamily="18" charset="0"/>
            </a:endParaRPr>
          </a:p>
          <a:p>
            <a:pPr>
              <a:defRPr/>
            </a:pPr>
            <a:r>
              <a:rPr lang="cs-CZ" altLang="cs-CZ" dirty="0" smtClean="0">
                <a:cs typeface="Times New Roman" pitchFamily="18" charset="0"/>
              </a:rPr>
              <a:t>A</a:t>
            </a:r>
            <a:r>
              <a:rPr lang="cs-CZ" altLang="cs-CZ" dirty="0">
                <a:cs typeface="Times New Roman" pitchFamily="18" charset="0"/>
              </a:rPr>
              <a:t>. </a:t>
            </a:r>
            <a:r>
              <a:rPr lang="cs-CZ" altLang="cs-CZ" dirty="0" smtClean="0">
                <a:cs typeface="Times New Roman" pitchFamily="18" charset="0"/>
              </a:rPr>
              <a:t>Lustig: </a:t>
            </a:r>
            <a:r>
              <a:rPr lang="cs-CZ" altLang="cs-CZ" i="1" dirty="0">
                <a:cs typeface="Times New Roman" pitchFamily="18" charset="0"/>
              </a:rPr>
              <a:t>Noc a naděje </a:t>
            </a:r>
            <a:r>
              <a:rPr lang="cs-CZ" altLang="cs-CZ" dirty="0">
                <a:cs typeface="Times New Roman" pitchFamily="18" charset="0"/>
              </a:rPr>
              <a:t>(1957) </a:t>
            </a:r>
          </a:p>
          <a:p>
            <a:pPr marL="0" indent="0">
              <a:buNone/>
              <a:defRPr/>
            </a:pPr>
            <a:r>
              <a:rPr lang="cs-CZ" altLang="cs-CZ" dirty="0" smtClean="0">
                <a:cs typeface="Times New Roman" pitchFamily="18" charset="0"/>
              </a:rPr>
              <a:t>	     </a:t>
            </a:r>
            <a:r>
              <a:rPr lang="cs-CZ" altLang="cs-CZ" i="1" dirty="0" smtClean="0">
                <a:cs typeface="Times New Roman" pitchFamily="18" charset="0"/>
              </a:rPr>
              <a:t>Démanty noci</a:t>
            </a:r>
            <a:r>
              <a:rPr lang="cs-CZ" altLang="cs-CZ" dirty="0" smtClean="0">
                <a:cs typeface="Times New Roman" pitchFamily="18" charset="0"/>
              </a:rPr>
              <a:t> </a:t>
            </a:r>
            <a:r>
              <a:rPr lang="cs-CZ" altLang="cs-CZ" dirty="0">
                <a:cs typeface="Times New Roman" pitchFamily="18" charset="0"/>
              </a:rPr>
              <a:t>(1958</a:t>
            </a:r>
            <a:r>
              <a:rPr lang="cs-CZ" altLang="cs-CZ" dirty="0" smtClean="0">
                <a:cs typeface="Times New Roman" pitchFamily="18" charset="0"/>
              </a:rPr>
              <a:t>)</a:t>
            </a:r>
            <a:endParaRPr lang="cs-CZ" altLang="cs-CZ" dirty="0">
              <a:cs typeface="Times New Roman" pitchFamily="18" charset="0"/>
            </a:endParaRPr>
          </a:p>
          <a:p>
            <a:pPr>
              <a:defRPr/>
            </a:pPr>
            <a:r>
              <a:rPr lang="cs-CZ" altLang="cs-CZ" dirty="0">
                <a:cs typeface="Times New Roman" pitchFamily="18" charset="0"/>
              </a:rPr>
              <a:t>J. </a:t>
            </a:r>
            <a:r>
              <a:rPr lang="cs-CZ" altLang="cs-CZ" dirty="0" smtClean="0">
                <a:cs typeface="Times New Roman" pitchFamily="18" charset="0"/>
              </a:rPr>
              <a:t>Škvorecký: </a:t>
            </a:r>
            <a:r>
              <a:rPr lang="cs-CZ" altLang="cs-CZ" i="1" dirty="0">
                <a:cs typeface="Times New Roman" pitchFamily="18" charset="0"/>
              </a:rPr>
              <a:t>Zbabělci </a:t>
            </a:r>
            <a:r>
              <a:rPr lang="cs-CZ" altLang="cs-CZ" dirty="0" smtClean="0">
                <a:cs typeface="Times New Roman" pitchFamily="18" charset="0"/>
              </a:rPr>
              <a:t>(</a:t>
            </a:r>
            <a:r>
              <a:rPr lang="cs-CZ" altLang="cs-CZ" dirty="0">
                <a:cs typeface="Times New Roman" pitchFamily="18" charset="0"/>
              </a:rPr>
              <a:t>1958</a:t>
            </a:r>
            <a:r>
              <a:rPr lang="cs-CZ" altLang="cs-CZ" dirty="0" smtClean="0">
                <a:cs typeface="Times New Roman" pitchFamily="18" charset="0"/>
              </a:rPr>
              <a:t>)</a:t>
            </a:r>
            <a:endParaRPr lang="cs-CZ" altLang="cs-CZ" dirty="0">
              <a:cs typeface="Times New Roman" pitchFamily="18" charset="0"/>
            </a:endParaRPr>
          </a:p>
          <a:p>
            <a:pPr>
              <a:defRPr/>
            </a:pPr>
            <a:r>
              <a:rPr lang="cs-CZ" altLang="cs-CZ" dirty="0">
                <a:cs typeface="Times New Roman" pitchFamily="18" charset="0"/>
              </a:rPr>
              <a:t>J. </a:t>
            </a:r>
            <a:r>
              <a:rPr lang="cs-CZ" altLang="cs-CZ" dirty="0" smtClean="0">
                <a:cs typeface="Times New Roman" pitchFamily="18" charset="0"/>
              </a:rPr>
              <a:t>Weil: </a:t>
            </a:r>
            <a:r>
              <a:rPr lang="cs-CZ" altLang="cs-CZ" i="1" dirty="0">
                <a:cs typeface="Times New Roman" pitchFamily="18" charset="0"/>
              </a:rPr>
              <a:t>Na střeše je </a:t>
            </a:r>
            <a:r>
              <a:rPr lang="cs-CZ" altLang="cs-CZ" i="1" dirty="0" smtClean="0">
                <a:cs typeface="Times New Roman" pitchFamily="18" charset="0"/>
              </a:rPr>
              <a:t>Mendelssohn </a:t>
            </a:r>
            <a:r>
              <a:rPr lang="cs-CZ" altLang="cs-CZ" dirty="0">
                <a:cs typeface="Times New Roman" pitchFamily="18" charset="0"/>
              </a:rPr>
              <a:t>(1958</a:t>
            </a:r>
            <a:r>
              <a:rPr lang="cs-CZ" altLang="cs-CZ" dirty="0" smtClean="0">
                <a:cs typeface="Times New Roman" pitchFamily="18" charset="0"/>
              </a:rPr>
              <a:t>)</a:t>
            </a:r>
          </a:p>
          <a:p>
            <a:pPr>
              <a:defRPr/>
            </a:pPr>
            <a:r>
              <a:rPr lang="cs-CZ" altLang="cs-CZ" dirty="0" smtClean="0">
                <a:cs typeface="Times New Roman" pitchFamily="18" charset="0"/>
              </a:rPr>
              <a:t>E. Valenta: </a:t>
            </a:r>
            <a:r>
              <a:rPr lang="cs-CZ" altLang="cs-CZ" i="1" dirty="0" smtClean="0">
                <a:cs typeface="Times New Roman" pitchFamily="18" charset="0"/>
              </a:rPr>
              <a:t>Jdi za zeleným světlem </a:t>
            </a:r>
            <a:r>
              <a:rPr lang="cs-CZ" altLang="cs-CZ" dirty="0" smtClean="0">
                <a:cs typeface="Times New Roman" pitchFamily="18" charset="0"/>
              </a:rPr>
              <a:t>(1956)</a:t>
            </a:r>
          </a:p>
        </p:txBody>
      </p:sp>
    </p:spTree>
    <p:extLst>
      <p:ext uri="{BB962C8B-B14F-4D97-AF65-F5344CB8AC3E}">
        <p14:creationId xmlns:p14="http://schemas.microsoft.com/office/powerpoint/2010/main" val="183115804"/>
      </p:ext>
    </p:extLst>
  </p:cSld>
  <p:clrMapOvr>
    <a:masterClrMapping/>
  </p:clrMapOvr>
  <p:transition spd="slow">
    <p:push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Cestopisy, reportáže z cest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cs-CZ" altLang="cs-CZ" sz="2600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altLang="cs-CZ" sz="2600" dirty="0" smtClean="0">
                <a:latin typeface="Times New Roman" pitchFamily="18" charset="0"/>
                <a:cs typeface="Times New Roman" pitchFamily="18" charset="0"/>
              </a:rPr>
              <a:t>ropagandistický charakter</a:t>
            </a:r>
          </a:p>
          <a:p>
            <a:r>
              <a:rPr lang="cs-CZ" altLang="cs-CZ" sz="2600" dirty="0" smtClean="0">
                <a:latin typeface="Times New Roman" pitchFamily="18" charset="0"/>
                <a:cs typeface="Times New Roman" pitchFamily="18" charset="0"/>
              </a:rPr>
              <a:t>Drdova zájezdová jedenáctka</a:t>
            </a:r>
            <a:br>
              <a:rPr lang="cs-CZ" altLang="cs-CZ" sz="2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altLang="cs-CZ" sz="2600" dirty="0" smtClean="0">
                <a:latin typeface="Times New Roman" pitchFamily="18" charset="0"/>
                <a:cs typeface="Times New Roman" pitchFamily="18" charset="0"/>
              </a:rPr>
              <a:t>(SSSR, NDR, Polsko, Maďarsko, Rumunsko, Albánie, Mongolsko, Čína, Korea. - Jugoslávie. Francie, Itálie, USA.)</a:t>
            </a:r>
          </a:p>
          <a:p>
            <a:r>
              <a:rPr lang="cs-CZ" altLang="cs-CZ" sz="2600" dirty="0" smtClean="0">
                <a:latin typeface="Times New Roman" pitchFamily="18" charset="0"/>
                <a:cs typeface="Times New Roman" pitchFamily="18" charset="0"/>
              </a:rPr>
              <a:t>M. Majerová: </a:t>
            </a:r>
            <a:r>
              <a:rPr lang="cs-CZ" altLang="cs-CZ" sz="2600" i="1" dirty="0" smtClean="0">
                <a:latin typeface="Times New Roman" pitchFamily="18" charset="0"/>
                <a:cs typeface="Times New Roman" pitchFamily="18" charset="0"/>
              </a:rPr>
              <a:t>Pod Kavkazem </a:t>
            </a:r>
            <a:r>
              <a:rPr lang="cs-CZ" altLang="cs-CZ" sz="2600" dirty="0" smtClean="0">
                <a:latin typeface="Times New Roman" pitchFamily="18" charset="0"/>
                <a:cs typeface="Times New Roman" pitchFamily="18" charset="0"/>
              </a:rPr>
              <a:t>(1949)</a:t>
            </a:r>
            <a:br>
              <a:rPr lang="cs-CZ" altLang="cs-CZ" sz="2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altLang="cs-CZ" sz="2600" dirty="0" smtClean="0">
                <a:latin typeface="Times New Roman" pitchFamily="18" charset="0"/>
                <a:cs typeface="Times New Roman" pitchFamily="18" charset="0"/>
              </a:rPr>
              <a:t>A. Hoffmeister: </a:t>
            </a:r>
            <a:r>
              <a:rPr lang="cs-CZ" altLang="cs-CZ" sz="2600" i="1" dirty="0" smtClean="0">
                <a:latin typeface="Times New Roman" pitchFamily="18" charset="0"/>
                <a:cs typeface="Times New Roman" pitchFamily="18" charset="0"/>
              </a:rPr>
              <a:t>Pohlednice z Číny </a:t>
            </a:r>
            <a:r>
              <a:rPr lang="cs-CZ" altLang="cs-CZ" sz="2600" dirty="0" smtClean="0">
                <a:latin typeface="Times New Roman" pitchFamily="18" charset="0"/>
                <a:cs typeface="Times New Roman" pitchFamily="18" charset="0"/>
              </a:rPr>
              <a:t>(1954).</a:t>
            </a:r>
            <a:br>
              <a:rPr lang="cs-CZ" altLang="cs-CZ" sz="2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altLang="cs-CZ" sz="2600" dirty="0" smtClean="0">
                <a:latin typeface="Times New Roman" pitchFamily="18" charset="0"/>
                <a:cs typeface="Times New Roman" pitchFamily="18" charset="0"/>
              </a:rPr>
              <a:t>J. Drda: </a:t>
            </a:r>
            <a:r>
              <a:rPr lang="cs-CZ" altLang="cs-CZ" sz="2600" i="1" dirty="0" smtClean="0">
                <a:latin typeface="Times New Roman" pitchFamily="18" charset="0"/>
                <a:cs typeface="Times New Roman" pitchFamily="18" charset="0"/>
              </a:rPr>
              <a:t>Horká půda </a:t>
            </a:r>
            <a:r>
              <a:rPr lang="cs-CZ" altLang="cs-CZ" sz="2600" dirty="0" smtClean="0">
                <a:latin typeface="Times New Roman" pitchFamily="18" charset="0"/>
                <a:cs typeface="Times New Roman" pitchFamily="18" charset="0"/>
              </a:rPr>
              <a:t>(1955)</a:t>
            </a:r>
            <a:r>
              <a:rPr lang="cs-CZ" altLang="cs-CZ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altLang="cs-CZ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cs-CZ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cs-CZ" altLang="cs-CZ" sz="2400" dirty="0" smtClean="0">
                <a:latin typeface="Times New Roman" pitchFamily="18" charset="0"/>
                <a:cs typeface="Times New Roman" pitchFamily="18" charset="0"/>
              </a:rPr>
              <a:t>J. Hanzelka, M. Zikmund: </a:t>
            </a:r>
            <a:r>
              <a:rPr lang="cs-CZ" altLang="cs-CZ" sz="2400" i="1" dirty="0" smtClean="0">
                <a:latin typeface="Times New Roman" pitchFamily="18" charset="0"/>
                <a:cs typeface="Times New Roman" pitchFamily="18" charset="0"/>
              </a:rPr>
              <a:t>Afrika snů a skutečností </a:t>
            </a:r>
            <a:r>
              <a:rPr lang="cs-CZ" altLang="cs-CZ" sz="2400" dirty="0" smtClean="0">
                <a:latin typeface="Times New Roman" pitchFamily="18" charset="0"/>
                <a:cs typeface="Times New Roman" pitchFamily="18" charset="0"/>
              </a:rPr>
              <a:t>(1953)</a:t>
            </a:r>
            <a:r>
              <a:rPr lang="cs-CZ" altLang="cs-CZ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altLang="cs-CZ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16779178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1007</TotalTime>
  <Words>1334</Words>
  <Application>Microsoft Office PowerPoint</Application>
  <PresentationFormat>Widescreen</PresentationFormat>
  <Paragraphs>173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Andalus</vt:lpstr>
      <vt:lpstr>Arial</vt:lpstr>
      <vt:lpstr>Calibri</vt:lpstr>
      <vt:lpstr>Calibri Light</vt:lpstr>
      <vt:lpstr>Times New Roman</vt:lpstr>
      <vt:lpstr>Office Theme</vt:lpstr>
      <vt:lpstr>ČESKÁ LITERATURA PO ROCE 1945</vt:lpstr>
      <vt:lpstr>1948 - 1958</vt:lpstr>
      <vt:lpstr>1948 - 1958</vt:lpstr>
      <vt:lpstr>1948 - 1958</vt:lpstr>
      <vt:lpstr>1948 - 1958</vt:lpstr>
      <vt:lpstr>1948 - 1958</vt:lpstr>
      <vt:lpstr>Periodika</vt:lpstr>
      <vt:lpstr>Próza</vt:lpstr>
      <vt:lpstr>Budovatelská próza</vt:lpstr>
      <vt:lpstr>...</vt:lpstr>
      <vt:lpstr>Historická beletrie</vt:lpstr>
      <vt:lpstr>Společenský román</vt:lpstr>
      <vt:lpstr>Próza s tématem války a okupace</vt:lpstr>
      <vt:lpstr>Cestopisy, reportáže z cest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ČESKÁ LITERATURA PO ROCE 1945</dc:title>
  <dc:creator>Věra Zelenková</dc:creator>
  <cp:lastModifiedBy>Věra Zelenková</cp:lastModifiedBy>
  <cp:revision>9</cp:revision>
  <dcterms:created xsi:type="dcterms:W3CDTF">2020-05-19T22:49:21Z</dcterms:created>
  <dcterms:modified xsi:type="dcterms:W3CDTF">2020-05-20T15:36:50Z</dcterms:modified>
</cp:coreProperties>
</file>