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661F872-B9F1-44E9-91F6-4D254BCB1E42}" type="datetimeFigureOut">
              <a:rPr lang="cs-CZ" smtClean="0"/>
              <a:t>4.12.2019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8E2323E-0E7D-46A8-B68F-D565184C242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Vývoj osobnosti, identity a morálky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067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Novorozenec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základní období pro pozdější harmonický vývoj osobnosti</a:t>
            </a:r>
          </a:p>
          <a:p>
            <a:r>
              <a:rPr lang="cs-CZ" sz="3200" dirty="0" smtClean="0"/>
              <a:t>primární sociální kontakty </a:t>
            </a:r>
          </a:p>
          <a:p>
            <a:r>
              <a:rPr lang="cs-CZ" sz="3200" dirty="0" smtClean="0"/>
              <a:t>dítě a matka – dyadická interakce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07794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Kojenec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b="1" dirty="0" smtClean="0"/>
              <a:t>stadium </a:t>
            </a:r>
            <a:r>
              <a:rPr lang="cs-CZ" sz="3200" b="1" dirty="0" err="1" smtClean="0"/>
              <a:t>preobjektální</a:t>
            </a:r>
            <a:r>
              <a:rPr lang="cs-CZ" sz="3200" b="1" dirty="0" smtClean="0"/>
              <a:t> </a:t>
            </a:r>
            <a:r>
              <a:rPr lang="cs-CZ" sz="3200" dirty="0" smtClean="0"/>
              <a:t>(do 3. měsíce)</a:t>
            </a:r>
          </a:p>
          <a:p>
            <a:pPr lvl="1"/>
            <a:r>
              <a:rPr lang="cs-CZ" sz="2800" dirty="0" smtClean="0"/>
              <a:t>nerozlišuje mezi živými a neživými objekty</a:t>
            </a:r>
          </a:p>
          <a:p>
            <a:r>
              <a:rPr lang="cs-CZ" sz="3200" b="1" dirty="0" smtClean="0"/>
              <a:t>stadium předběžného objektu </a:t>
            </a:r>
            <a:r>
              <a:rPr lang="cs-CZ" sz="3200" dirty="0" smtClean="0"/>
              <a:t>(od 3. do 6. – 8. měsíce)</a:t>
            </a:r>
          </a:p>
          <a:p>
            <a:pPr lvl="1"/>
            <a:r>
              <a:rPr lang="cs-CZ" sz="2800" dirty="0" smtClean="0"/>
              <a:t>reaguje na obličej úsměvem (tzv. sociální úsměv), nevytváří si trvalý vztah k jedné osobě</a:t>
            </a:r>
          </a:p>
          <a:p>
            <a:r>
              <a:rPr lang="cs-CZ" sz="3200" b="1" dirty="0" smtClean="0"/>
              <a:t>stadium objektu </a:t>
            </a:r>
            <a:r>
              <a:rPr lang="cs-CZ" sz="3200" dirty="0" smtClean="0"/>
              <a:t>(od 6. – 8. měsíce)</a:t>
            </a:r>
          </a:p>
          <a:p>
            <a:pPr lvl="1"/>
            <a:r>
              <a:rPr lang="cs-CZ" sz="2800" dirty="0" smtClean="0"/>
              <a:t>rozlišuje mezi známou a cizí tváří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67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Batole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kladné emoce i negativní afektivní projevy: strach, zlost, soucit, radost</a:t>
            </a:r>
          </a:p>
          <a:p>
            <a:r>
              <a:rPr lang="cs-CZ" sz="3200" dirty="0" smtClean="0"/>
              <a:t>vztahy k vrstevníkům: </a:t>
            </a:r>
          </a:p>
          <a:p>
            <a:pPr lvl="1"/>
            <a:r>
              <a:rPr lang="cs-CZ" sz="2800" dirty="0" smtClean="0"/>
              <a:t>hra vedle sebe, v popředí samotná činnost, ne vztahy</a:t>
            </a:r>
          </a:p>
          <a:p>
            <a:pPr lvl="2"/>
            <a:r>
              <a:rPr lang="cs-CZ" sz="2400" dirty="0" smtClean="0"/>
              <a:t>hry pohybové, manipulační, nápodobivé</a:t>
            </a:r>
          </a:p>
          <a:p>
            <a:r>
              <a:rPr lang="cs-CZ" sz="3000" dirty="0" smtClean="0"/>
              <a:t>obraz o sobě, uvědomování si svého já</a:t>
            </a:r>
          </a:p>
          <a:p>
            <a:pPr lvl="1"/>
            <a:r>
              <a:rPr lang="cs-CZ" sz="2700" dirty="0" smtClean="0"/>
              <a:t>tělové já, později sociální já</a:t>
            </a:r>
          </a:p>
          <a:p>
            <a:r>
              <a:rPr lang="cs-CZ" sz="3000" dirty="0" smtClean="0"/>
              <a:t>osamostatňování se, aktivizace volních procesů a první vzdor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870641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Předškolák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smtClean="0"/>
              <a:t>zdrojem zážitků je konkrétní činnost</a:t>
            </a:r>
          </a:p>
          <a:p>
            <a:r>
              <a:rPr lang="cs-CZ" sz="3200" dirty="0" smtClean="0"/>
              <a:t>smysl pro humor</a:t>
            </a:r>
          </a:p>
          <a:p>
            <a:r>
              <a:rPr lang="cs-CZ" sz="3200" b="1" dirty="0" smtClean="0"/>
              <a:t>vyšší city:</a:t>
            </a:r>
          </a:p>
          <a:p>
            <a:pPr lvl="1"/>
            <a:r>
              <a:rPr lang="cs-CZ" sz="2800" i="1" dirty="0" smtClean="0"/>
              <a:t>sociální</a:t>
            </a:r>
            <a:r>
              <a:rPr lang="cs-CZ" sz="2800" dirty="0" smtClean="0"/>
              <a:t> (k vrstevníkům, k dospělým)</a:t>
            </a:r>
          </a:p>
          <a:p>
            <a:pPr lvl="1"/>
            <a:r>
              <a:rPr lang="cs-CZ" sz="2800" i="1" dirty="0" smtClean="0"/>
              <a:t>intelektuální</a:t>
            </a:r>
            <a:r>
              <a:rPr lang="cs-CZ" sz="2800" dirty="0" smtClean="0"/>
              <a:t> (poznávání nového)</a:t>
            </a:r>
          </a:p>
          <a:p>
            <a:pPr lvl="1"/>
            <a:r>
              <a:rPr lang="cs-CZ" sz="2800" i="1" dirty="0" smtClean="0"/>
              <a:t>etické</a:t>
            </a:r>
            <a:r>
              <a:rPr lang="cs-CZ" sz="2800" dirty="0" smtClean="0"/>
              <a:t> (dobré a špatné, radost z pochvaly, vina při pokárání)</a:t>
            </a:r>
          </a:p>
          <a:p>
            <a:r>
              <a:rPr lang="cs-CZ" sz="3100" dirty="0" smtClean="0"/>
              <a:t>hra jako hlavní činnost – práce i učení</a:t>
            </a:r>
          </a:p>
          <a:p>
            <a:pPr lvl="1"/>
            <a:r>
              <a:rPr lang="cs-CZ" sz="2800" dirty="0" smtClean="0"/>
              <a:t>volné i s pravidly, námětové (na něco)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25613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Mladší školák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emocionální vyrovnanost</a:t>
            </a:r>
          </a:p>
          <a:p>
            <a:pPr lvl="1"/>
            <a:r>
              <a:rPr lang="cs-CZ" sz="2800" dirty="0" smtClean="0"/>
              <a:t>ústup lability a impulzivity</a:t>
            </a:r>
          </a:p>
          <a:p>
            <a:pPr lvl="1"/>
            <a:r>
              <a:rPr lang="cs-CZ" sz="2800" dirty="0" smtClean="0"/>
              <a:t>trvá značná ovlivnitelnost</a:t>
            </a:r>
          </a:p>
          <a:p>
            <a:pPr lvl="1"/>
            <a:r>
              <a:rPr lang="cs-CZ" sz="2800" dirty="0" smtClean="0"/>
              <a:t>další rozvoj vyšších citů</a:t>
            </a:r>
          </a:p>
          <a:p>
            <a:r>
              <a:rPr lang="cs-CZ" sz="3200" dirty="0" smtClean="0"/>
              <a:t>sociální obratnost</a:t>
            </a:r>
          </a:p>
          <a:p>
            <a:r>
              <a:rPr lang="cs-CZ" sz="3200" dirty="0" smtClean="0"/>
              <a:t>hodnotová orientace a sociální kontrola se postupně stabilizují</a:t>
            </a:r>
          </a:p>
          <a:p>
            <a:r>
              <a:rPr lang="cs-CZ" sz="3200" dirty="0" smtClean="0"/>
              <a:t>teorie o sobě = základ pojetí vlastní identity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57197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smtClean="0"/>
              <a:t>extraverze, kolektivní život, vztahy</a:t>
            </a:r>
          </a:p>
          <a:p>
            <a:r>
              <a:rPr lang="cs-CZ" sz="3200" dirty="0" smtClean="0"/>
              <a:t>na konci tohoto období trvalejší přátelství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70996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63</TotalTime>
  <Words>248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Vývoj osobnosti, identity a morálky</vt:lpstr>
      <vt:lpstr>Novorozenec</vt:lpstr>
      <vt:lpstr>Kojenec</vt:lpstr>
      <vt:lpstr>Batole</vt:lpstr>
      <vt:lpstr>Předškolák</vt:lpstr>
      <vt:lpstr>Mladší školák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osobnosti, identity a morálky</dc:title>
  <dc:creator>PhDr. Mgr. Kateřina LOHROVÁ Ph.D.</dc:creator>
  <cp:lastModifiedBy>PhDr. Mgr. Kateřina LOHROVÁ Ph.D.</cp:lastModifiedBy>
  <cp:revision>4</cp:revision>
  <dcterms:created xsi:type="dcterms:W3CDTF">2019-12-04T15:26:26Z</dcterms:created>
  <dcterms:modified xsi:type="dcterms:W3CDTF">2019-12-04T16:30:10Z</dcterms:modified>
</cp:coreProperties>
</file>