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0" r:id="rId11"/>
    <p:sldId id="271" r:id="rId12"/>
    <p:sldId id="266" r:id="rId13"/>
    <p:sldId id="267" r:id="rId14"/>
    <p:sldId id="264" r:id="rId15"/>
    <p:sldId id="268" r:id="rId16"/>
    <p:sldId id="269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3404117-457D-41DD-97FA-A898C8A8DBC9}" type="datetimeFigureOut">
              <a:rPr lang="cs-CZ" smtClean="0"/>
              <a:t>04.12.2019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F9CA254-14D6-4189-B769-B01D399082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Rozvoj dětské kresby</a:t>
            </a:r>
            <a:endParaRPr lang="cs-CZ" sz="4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921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err="1" smtClean="0"/>
              <a:t>Črtací</a:t>
            </a:r>
            <a:r>
              <a:rPr lang="cs-CZ" sz="3600" b="1" dirty="0" smtClean="0"/>
              <a:t> experimentace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před 2. rokem</a:t>
            </a:r>
          </a:p>
          <a:p>
            <a:r>
              <a:rPr lang="cs-CZ" sz="3200" dirty="0" smtClean="0"/>
              <a:t>skvrny, čáranice, čmárání </a:t>
            </a:r>
          </a:p>
          <a:p>
            <a:r>
              <a:rPr lang="cs-CZ" sz="3200" dirty="0" smtClean="0"/>
              <a:t>od náhodného zanechávání stopy, přes jistější tahy po nahodilé tvary bez organizace</a:t>
            </a:r>
          </a:p>
          <a:p>
            <a:r>
              <a:rPr lang="cs-CZ" sz="3200" dirty="0" smtClean="0"/>
              <a:t>význam v průběhu nebo až po ukončení činnosti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9582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5" t="16763" r="15079" b="4383"/>
          <a:stretch/>
        </p:blipFill>
        <p:spPr bwMode="auto">
          <a:xfrm>
            <a:off x="1763688" y="1700808"/>
            <a:ext cx="5238572" cy="3939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293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7" y="1916832"/>
            <a:ext cx="5832648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0697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Prvotní obraz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 3. roce</a:t>
            </a:r>
          </a:p>
          <a:p>
            <a:r>
              <a:rPr lang="cs-CZ" sz="3200" dirty="0" smtClean="0"/>
              <a:t>význam</a:t>
            </a:r>
          </a:p>
          <a:p>
            <a:r>
              <a:rPr lang="cs-CZ" sz="3200" dirty="0" smtClean="0"/>
              <a:t>motorický tah odpovídá realitě</a:t>
            </a:r>
          </a:p>
          <a:p>
            <a:r>
              <a:rPr lang="cs-CZ" sz="3200" dirty="0" smtClean="0"/>
              <a:t>určení významu předchází kresbě, kresba není všeobecně srozumitelná</a:t>
            </a:r>
          </a:p>
          <a:p>
            <a:r>
              <a:rPr lang="cs-CZ" sz="3200" dirty="0" smtClean="0"/>
              <a:t>dítě je schopno kombinaci </a:t>
            </a:r>
            <a:r>
              <a:rPr lang="cs-CZ" sz="3200" dirty="0" smtClean="0"/>
              <a:t>čar </a:t>
            </a:r>
            <a:r>
              <a:rPr lang="cs-CZ" sz="3200" dirty="0" smtClean="0"/>
              <a:t>a křivek opakovat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56549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844824"/>
            <a:ext cx="60864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476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Stadium lineárního náčrtu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kolem 4. roku</a:t>
            </a:r>
          </a:p>
          <a:p>
            <a:r>
              <a:rPr lang="cs-CZ" sz="3200" dirty="0" smtClean="0"/>
              <a:t>hrubá podoba</a:t>
            </a:r>
          </a:p>
          <a:p>
            <a:r>
              <a:rPr lang="cs-CZ" sz="3200" dirty="0" smtClean="0"/>
              <a:t>tematická zaměřenost</a:t>
            </a:r>
          </a:p>
          <a:p>
            <a:r>
              <a:rPr lang="cs-CZ" sz="3200" dirty="0" smtClean="0"/>
              <a:t>subjektivita a emocionalita</a:t>
            </a:r>
          </a:p>
          <a:p>
            <a:r>
              <a:rPr lang="cs-CZ" sz="3200" dirty="0" smtClean="0"/>
              <a:t>transparentnost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82576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192687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830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Stadium realistické kresby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mezi 5. a 6. rokem</a:t>
            </a:r>
          </a:p>
          <a:p>
            <a:r>
              <a:rPr lang="cs-CZ" sz="3200" dirty="0" smtClean="0"/>
              <a:t>zážitek vs. realita</a:t>
            </a:r>
          </a:p>
          <a:p>
            <a:r>
              <a:rPr lang="cs-CZ" sz="3200" dirty="0" smtClean="0"/>
              <a:t>dítě kreslí podle toho, co zná</a:t>
            </a:r>
          </a:p>
          <a:p>
            <a:r>
              <a:rPr lang="cs-CZ" sz="3200" dirty="0" err="1" smtClean="0"/>
              <a:t>dvojdimenzionalita</a:t>
            </a:r>
            <a:endParaRPr lang="cs-CZ" sz="3200" dirty="0" smtClean="0"/>
          </a:p>
          <a:p>
            <a:r>
              <a:rPr lang="cs-CZ" sz="3200" dirty="0" smtClean="0"/>
              <a:t>typické detaily věrně zachyceny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13962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12776"/>
            <a:ext cx="6887519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926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6270104" cy="398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9612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Stadium naturalistické kresby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po 10. roce</a:t>
            </a:r>
          </a:p>
          <a:p>
            <a:r>
              <a:rPr lang="cs-CZ" sz="3200" dirty="0" smtClean="0"/>
              <a:t>jak se předmět jeví</a:t>
            </a:r>
          </a:p>
          <a:p>
            <a:r>
              <a:rPr lang="cs-CZ" sz="3200" dirty="0" smtClean="0"/>
              <a:t>lepší proporce</a:t>
            </a:r>
          </a:p>
          <a:p>
            <a:r>
              <a:rPr lang="cs-CZ" sz="3200" dirty="0" smtClean="0"/>
              <a:t>perspektiva, pohyb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95229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Kresba lidské postavy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nejoblíbenější a nejčastější námět</a:t>
            </a:r>
          </a:p>
          <a:p>
            <a:r>
              <a:rPr lang="cs-CZ" sz="3200" b="1" dirty="0" smtClean="0"/>
              <a:t>3 – 4 roky:</a:t>
            </a:r>
            <a:r>
              <a:rPr lang="cs-CZ" sz="3200" dirty="0" smtClean="0"/>
              <a:t> oválná forma s podstatnými znaky, hlavonožec</a:t>
            </a:r>
          </a:p>
          <a:p>
            <a:r>
              <a:rPr lang="cs-CZ" sz="3200" b="1" dirty="0" smtClean="0"/>
              <a:t>5 let: </a:t>
            </a:r>
            <a:r>
              <a:rPr lang="cs-CZ" sz="3200" dirty="0" smtClean="0"/>
              <a:t>dvojrozměrně, proporce nejsou v souladu, trup menší než hlava</a:t>
            </a:r>
          </a:p>
          <a:p>
            <a:r>
              <a:rPr lang="cs-CZ" sz="3200" b="1" dirty="0" smtClean="0"/>
              <a:t>6 let: </a:t>
            </a:r>
            <a:r>
              <a:rPr lang="cs-CZ" sz="3200" dirty="0" smtClean="0"/>
              <a:t>zdokonalení formálních znaků a proporcí, zřetelně členění a více detailů, tzv. montovaná kresba (mechanické připojování částí)</a:t>
            </a:r>
          </a:p>
        </p:txBody>
      </p:sp>
    </p:spTree>
    <p:extLst>
      <p:ext uri="{BB962C8B-B14F-4D97-AF65-F5344CB8AC3E}">
        <p14:creationId xmlns:p14="http://schemas.microsoft.com/office/powerpoint/2010/main" val="98439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2333625" cy="245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12276"/>
            <a:ext cx="1728192" cy="3152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556792"/>
            <a:ext cx="5040560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983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7 let: </a:t>
            </a:r>
            <a:r>
              <a:rPr lang="cs-CZ" sz="3200" dirty="0" smtClean="0"/>
              <a:t>zpřesnění proporcí – paže a krk, oblečení a účes jsou dokonalejší</a:t>
            </a:r>
          </a:p>
          <a:p>
            <a:r>
              <a:rPr lang="cs-CZ" sz="3200" b="1" dirty="0" smtClean="0"/>
              <a:t>8 let: </a:t>
            </a:r>
            <a:r>
              <a:rPr lang="cs-CZ" sz="3200" dirty="0" smtClean="0"/>
              <a:t>profil, krk navazuje na hlavu a trup, rozkrok</a:t>
            </a:r>
          </a:p>
          <a:p>
            <a:r>
              <a:rPr lang="cs-CZ" sz="3200" b="1" dirty="0" smtClean="0"/>
              <a:t>9 let: </a:t>
            </a:r>
            <a:r>
              <a:rPr lang="cs-CZ" sz="3200" dirty="0" smtClean="0"/>
              <a:t>pokus o zachycení pohybu</a:t>
            </a:r>
          </a:p>
          <a:p>
            <a:r>
              <a:rPr lang="cs-CZ" sz="3200" b="1" dirty="0" smtClean="0"/>
              <a:t>10 – 11 let: </a:t>
            </a:r>
            <a:r>
              <a:rPr lang="cs-CZ" sz="3200" dirty="0" smtClean="0"/>
              <a:t>perspektiva, stínování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1802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1772816"/>
            <a:ext cx="6120680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2427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205</TotalTime>
  <Words>220</Words>
  <Application>Microsoft Office PowerPoint</Application>
  <PresentationFormat>Předvádění na obrazovce (4:3)</PresentationFormat>
  <Paragraphs>38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0" baseType="lpstr">
      <vt:lpstr>Century Schoolbook</vt:lpstr>
      <vt:lpstr>Wingdings</vt:lpstr>
      <vt:lpstr>Wingdings 2</vt:lpstr>
      <vt:lpstr>Arkýř</vt:lpstr>
      <vt:lpstr>Rozvoj dětské kresby</vt:lpstr>
      <vt:lpstr>Črtací experimentace</vt:lpstr>
      <vt:lpstr>Prezentace aplikace PowerPoint</vt:lpstr>
      <vt:lpstr>Prezentace aplikace PowerPoint</vt:lpstr>
      <vt:lpstr>Prvotní obraz</vt:lpstr>
      <vt:lpstr>Prezentace aplikace PowerPoint</vt:lpstr>
      <vt:lpstr>Stadium lineárního náčrtu</vt:lpstr>
      <vt:lpstr>Prezentace aplikace PowerPoint</vt:lpstr>
      <vt:lpstr>Stadium realistické kresby</vt:lpstr>
      <vt:lpstr>Prezentace aplikace PowerPoint</vt:lpstr>
      <vt:lpstr>Prezentace aplikace PowerPoint</vt:lpstr>
      <vt:lpstr>Stadium naturalistické kresby</vt:lpstr>
      <vt:lpstr>Kresba lidské postavy</vt:lpstr>
      <vt:lpstr>Prezentace aplikace PowerPoint</vt:lpstr>
      <vt:lpstr>Prezentace aplikace PowerPoint</vt:lpstr>
      <vt:lpstr>Prezentace aplikace PowerPoint</vt:lpstr>
    </vt:vector>
  </TitlesOfParts>
  <Company>Západočeská Univerzita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Rozvoj dětské kresby</dc:title>
  <dc:creator>PhDr. Mgr. Kateřina LOHROVÁ Ph.D.</dc:creator>
  <cp:lastModifiedBy>KPS-P1</cp:lastModifiedBy>
  <cp:revision>8</cp:revision>
  <dcterms:created xsi:type="dcterms:W3CDTF">2019-12-04T14:28:03Z</dcterms:created>
  <dcterms:modified xsi:type="dcterms:W3CDTF">2019-12-04T19:00:57Z</dcterms:modified>
</cp:coreProperties>
</file>