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D8370A2-47C8-48E0-8DAF-17CA2993945F}" type="datetimeFigureOut">
              <a:rPr lang="cs-CZ" smtClean="0"/>
              <a:t>4.10.2017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681FDC9-0914-48F8-9464-6BAE4EC2EC0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Vývojové periodizace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39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Příhodova ontogeneze lidské psychiky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romanUcPeriod"/>
            </a:pPr>
            <a:r>
              <a:rPr lang="cs-CZ" sz="3200" dirty="0" smtClean="0">
                <a:solidFill>
                  <a:srgbClr val="0070C0"/>
                </a:solidFill>
              </a:rPr>
              <a:t>Rozvoj antenatální </a:t>
            </a:r>
            <a:endParaRPr lang="cs-CZ" sz="3200" dirty="0"/>
          </a:p>
          <a:p>
            <a:pPr marL="788670" lvl="1" indent="-514350">
              <a:buAutoNum type="romanUcPeriod"/>
            </a:pPr>
            <a:r>
              <a:rPr lang="cs-CZ" sz="2800" dirty="0" smtClean="0"/>
              <a:t>zárodek a embryo od 0 do 3 lunárních m.</a:t>
            </a:r>
          </a:p>
          <a:p>
            <a:pPr marL="788670" lvl="1" indent="-514350">
              <a:buAutoNum type="romanUcPeriod"/>
            </a:pPr>
            <a:r>
              <a:rPr lang="cs-CZ" sz="2800" dirty="0" smtClean="0"/>
              <a:t>fetus od 4. do 7. měsíce</a:t>
            </a:r>
          </a:p>
          <a:p>
            <a:pPr marL="788670" lvl="1" indent="-514350">
              <a:buAutoNum type="romanUcPeriod"/>
            </a:pPr>
            <a:r>
              <a:rPr lang="cs-CZ" sz="2800" dirty="0" smtClean="0"/>
              <a:t>prenatální v užším smyslu od 8. do 10. m.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rgbClr val="0070C0"/>
                </a:solidFill>
              </a:rPr>
              <a:t>První dětství </a:t>
            </a:r>
            <a:endParaRPr lang="cs-CZ" sz="3200" dirty="0"/>
          </a:p>
          <a:p>
            <a:pPr marL="788670" lvl="1" indent="-514350">
              <a:buAutoNum type="romanUcPeriod"/>
            </a:pPr>
            <a:r>
              <a:rPr lang="cs-CZ" sz="2800" dirty="0" smtClean="0"/>
              <a:t>n</a:t>
            </a:r>
            <a:r>
              <a:rPr lang="cs-CZ" sz="2800" dirty="0" smtClean="0"/>
              <a:t>emluvně do 12 měsíců</a:t>
            </a:r>
          </a:p>
          <a:p>
            <a:pPr marL="788670" lvl="1" indent="-514350">
              <a:buAutoNum type="romanUcPeriod"/>
            </a:pPr>
            <a:r>
              <a:rPr lang="cs-CZ" sz="2800" dirty="0" smtClean="0"/>
              <a:t>batole </a:t>
            </a:r>
            <a:r>
              <a:rPr lang="cs-CZ" sz="2800" dirty="0" smtClean="0"/>
              <a:t>mladší </a:t>
            </a:r>
            <a:r>
              <a:rPr lang="cs-CZ" sz="2800" dirty="0" smtClean="0"/>
              <a:t>(1–2 roky) a starší (2–3 roky)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rgbClr val="0070C0"/>
                </a:solidFill>
              </a:rPr>
              <a:t>Druhé dětství </a:t>
            </a:r>
            <a:endParaRPr lang="cs-CZ" sz="3200" dirty="0"/>
          </a:p>
          <a:p>
            <a:pPr marL="788670" lvl="1" indent="-514350">
              <a:buAutoNum type="romanUcPeriod"/>
            </a:pPr>
            <a:r>
              <a:rPr lang="cs-CZ" sz="2800" dirty="0" smtClean="0"/>
              <a:t>p</a:t>
            </a:r>
            <a:r>
              <a:rPr lang="cs-CZ" sz="2800" dirty="0" smtClean="0"/>
              <a:t>ředškolní do počátku trvalého chrupu (3–6 let)</a:t>
            </a:r>
          </a:p>
          <a:p>
            <a:pPr marL="788670" lvl="1" indent="-514350">
              <a:buAutoNum type="romanUcPeriod"/>
            </a:pPr>
            <a:r>
              <a:rPr lang="cs-CZ" sz="2800" dirty="0" err="1"/>
              <a:t>p</a:t>
            </a:r>
            <a:r>
              <a:rPr lang="cs-CZ" sz="2800" dirty="0" err="1" smtClean="0"/>
              <a:t>repubescence</a:t>
            </a:r>
            <a:r>
              <a:rPr lang="cs-CZ" sz="2800" dirty="0" smtClean="0"/>
              <a:t> (6–11 let)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rgbClr val="0070C0"/>
                </a:solidFill>
              </a:rPr>
              <a:t>Pubescence </a:t>
            </a:r>
            <a:r>
              <a:rPr lang="cs-CZ" sz="3200" dirty="0" smtClean="0"/>
              <a:t>(</a:t>
            </a:r>
            <a:r>
              <a:rPr lang="cs-CZ" sz="3200" dirty="0" smtClean="0"/>
              <a:t>11–15 let)</a:t>
            </a:r>
            <a:endParaRPr lang="cs-CZ" sz="32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6943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romanUcPeriod" startAt="5"/>
            </a:pPr>
            <a:r>
              <a:rPr lang="cs-CZ" sz="3000" dirty="0">
                <a:solidFill>
                  <a:srgbClr val="0070C0"/>
                </a:solidFill>
              </a:rPr>
              <a:t>Období </a:t>
            </a:r>
            <a:r>
              <a:rPr lang="cs-CZ" sz="3000" dirty="0" err="1">
                <a:solidFill>
                  <a:srgbClr val="0070C0"/>
                </a:solidFill>
              </a:rPr>
              <a:t>hebetické</a:t>
            </a:r>
            <a:r>
              <a:rPr lang="cs-CZ" sz="3000" dirty="0">
                <a:solidFill>
                  <a:srgbClr val="0070C0"/>
                </a:solidFill>
              </a:rPr>
              <a:t> </a:t>
            </a:r>
            <a:endParaRPr lang="cs-CZ" sz="3000" dirty="0"/>
          </a:p>
          <a:p>
            <a:pPr lvl="1"/>
            <a:r>
              <a:rPr lang="cs-CZ" sz="2600" dirty="0" err="1" smtClean="0"/>
              <a:t>postpubescence</a:t>
            </a:r>
            <a:r>
              <a:rPr lang="cs-CZ" sz="2600" dirty="0" smtClean="0"/>
              <a:t> (15–20 let)</a:t>
            </a:r>
          </a:p>
          <a:p>
            <a:pPr lvl="1"/>
            <a:r>
              <a:rPr lang="cs-CZ" sz="2600" dirty="0" err="1"/>
              <a:t>m</a:t>
            </a:r>
            <a:r>
              <a:rPr lang="cs-CZ" sz="2600" dirty="0" err="1" smtClean="0"/>
              <a:t>ecítma</a:t>
            </a:r>
            <a:r>
              <a:rPr lang="cs-CZ" sz="2600" dirty="0" smtClean="0"/>
              <a:t> (20–30 let)</a:t>
            </a:r>
            <a:endParaRPr lang="cs-CZ" sz="2600" dirty="0"/>
          </a:p>
          <a:p>
            <a:pPr marL="514350" indent="-514350">
              <a:buAutoNum type="romanUcPeriod" startAt="5"/>
            </a:pPr>
            <a:r>
              <a:rPr lang="cs-CZ" sz="3000" dirty="0">
                <a:solidFill>
                  <a:srgbClr val="0070C0"/>
                </a:solidFill>
              </a:rPr>
              <a:t>Životní stabilizace a </a:t>
            </a:r>
            <a:r>
              <a:rPr lang="cs-CZ" sz="3000" dirty="0" smtClean="0">
                <a:solidFill>
                  <a:srgbClr val="0070C0"/>
                </a:solidFill>
              </a:rPr>
              <a:t>vyvrcholení </a:t>
            </a:r>
            <a:r>
              <a:rPr lang="cs-CZ" sz="3000" dirty="0" smtClean="0"/>
              <a:t>(30–45 let)</a:t>
            </a:r>
            <a:endParaRPr lang="cs-CZ" sz="3000" dirty="0"/>
          </a:p>
          <a:p>
            <a:pPr marL="514350" indent="-514350">
              <a:buAutoNum type="romanUcPeriod" startAt="5"/>
            </a:pPr>
            <a:r>
              <a:rPr lang="cs-CZ" sz="3000" dirty="0" err="1">
                <a:solidFill>
                  <a:srgbClr val="0070C0"/>
                </a:solidFill>
              </a:rPr>
              <a:t>Interevium</a:t>
            </a:r>
            <a:r>
              <a:rPr lang="cs-CZ" sz="3000" dirty="0"/>
              <a:t> – počínající </a:t>
            </a:r>
            <a:r>
              <a:rPr lang="cs-CZ" sz="3000" dirty="0" smtClean="0"/>
              <a:t>involuce (45–60 let)</a:t>
            </a:r>
            <a:endParaRPr lang="cs-CZ" sz="3000" dirty="0"/>
          </a:p>
          <a:p>
            <a:pPr marL="514350" indent="-514350">
              <a:buAutoNum type="romanUcPeriod" startAt="5"/>
            </a:pPr>
            <a:r>
              <a:rPr lang="cs-CZ" sz="3000" dirty="0" err="1">
                <a:solidFill>
                  <a:srgbClr val="0070C0"/>
                </a:solidFill>
              </a:rPr>
              <a:t>Senium</a:t>
            </a:r>
            <a:r>
              <a:rPr lang="cs-CZ" sz="3000" dirty="0"/>
              <a:t> </a:t>
            </a:r>
          </a:p>
          <a:p>
            <a:pPr lvl="1"/>
            <a:r>
              <a:rPr lang="cs-CZ" sz="2600" dirty="0" err="1" smtClean="0"/>
              <a:t>genescence</a:t>
            </a:r>
            <a:r>
              <a:rPr lang="cs-CZ" sz="2600" dirty="0" smtClean="0"/>
              <a:t> (60–75 let)</a:t>
            </a:r>
          </a:p>
          <a:p>
            <a:pPr lvl="1"/>
            <a:r>
              <a:rPr lang="cs-CZ" sz="2600" dirty="0"/>
              <a:t>k</a:t>
            </a:r>
            <a:r>
              <a:rPr lang="cs-CZ" sz="2600" dirty="0" smtClean="0"/>
              <a:t>metství (75–90 let) </a:t>
            </a:r>
          </a:p>
          <a:p>
            <a:pPr lvl="1"/>
            <a:r>
              <a:rPr lang="cs-CZ" sz="2600" dirty="0" err="1"/>
              <a:t>p</a:t>
            </a:r>
            <a:r>
              <a:rPr lang="cs-CZ" sz="2600" dirty="0" err="1" smtClean="0"/>
              <a:t>atriarchium</a:t>
            </a:r>
            <a:r>
              <a:rPr lang="cs-CZ" sz="2600" dirty="0" smtClean="0"/>
              <a:t> (90+ let)</a:t>
            </a:r>
            <a:endParaRPr lang="cs-CZ" sz="26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5217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Jiná varianta…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prenatálního vývoje		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nemluvněte			 0 – 1 rok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batolete				 1 – 3 roky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předškolní		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3 – 6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Mladší školní věk (prepuberta)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6 – 11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Střední školní věk (puberta)		 11 – 14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Straší školní věk (postpuberta)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14 – 16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Dozrávání (adolescence)	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16 – 20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mladé dospělosti	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20 – 30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střední dospělosti	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30 – 45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zralé dospělosti		</a:t>
            </a:r>
            <a:r>
              <a:rPr lang="cs-CZ" altLang="cs-CZ" dirty="0" smtClean="0">
                <a:latin typeface="Arial" charset="0"/>
              </a:rPr>
              <a:t> </a:t>
            </a:r>
            <a:r>
              <a:rPr lang="cs-CZ" altLang="cs-CZ" dirty="0">
                <a:latin typeface="Arial" charset="0"/>
              </a:rPr>
              <a:t>45 – 60 let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cs-CZ" altLang="cs-CZ" dirty="0">
                <a:latin typeface="Arial" charset="0"/>
              </a:rPr>
              <a:t>Období stáří (</a:t>
            </a:r>
            <a:r>
              <a:rPr lang="cs-CZ" altLang="cs-CZ" dirty="0" err="1">
                <a:latin typeface="Arial" charset="0"/>
              </a:rPr>
              <a:t>senium</a:t>
            </a:r>
            <a:r>
              <a:rPr lang="cs-CZ" altLang="cs-CZ" dirty="0">
                <a:latin typeface="Arial" charset="0"/>
              </a:rPr>
              <a:t>)			 60 let a </a:t>
            </a:r>
            <a:r>
              <a:rPr lang="cs-CZ" altLang="cs-CZ" dirty="0" smtClean="0">
                <a:latin typeface="Arial" charset="0"/>
              </a:rPr>
              <a:t>více</a:t>
            </a:r>
            <a:endParaRPr lang="cs-CZ" altLang="cs-CZ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874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</a:t>
            </a:r>
            <a:r>
              <a:rPr lang="cs-CZ" b="1" dirty="0" smtClean="0"/>
              <a:t>sychoanalytická periodizace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S. Freud</a:t>
            </a:r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chemeClr val="tx2"/>
                </a:solidFill>
              </a:rPr>
              <a:t>Orální</a:t>
            </a:r>
            <a:r>
              <a:rPr lang="cs-CZ" sz="3200" dirty="0" smtClean="0"/>
              <a:t> </a:t>
            </a:r>
            <a:r>
              <a:rPr lang="cs-CZ" sz="3200" dirty="0" smtClean="0"/>
              <a:t>stadium </a:t>
            </a:r>
            <a:r>
              <a:rPr lang="cs-CZ" sz="2800" dirty="0" smtClean="0"/>
              <a:t>– 1. rok života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chemeClr val="tx2"/>
                </a:solidFill>
              </a:rPr>
              <a:t>Anální</a:t>
            </a:r>
            <a:r>
              <a:rPr lang="cs-CZ" sz="3200" dirty="0" smtClean="0"/>
              <a:t> </a:t>
            </a:r>
            <a:r>
              <a:rPr lang="cs-CZ" sz="3200" dirty="0" smtClean="0"/>
              <a:t>stadium </a:t>
            </a:r>
            <a:r>
              <a:rPr lang="cs-CZ" sz="2800" dirty="0" smtClean="0"/>
              <a:t>– 2. a 3. rok života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chemeClr val="tx2"/>
                </a:solidFill>
              </a:rPr>
              <a:t>Falické</a:t>
            </a:r>
            <a:r>
              <a:rPr lang="cs-CZ" sz="3200" dirty="0" smtClean="0"/>
              <a:t> </a:t>
            </a:r>
            <a:r>
              <a:rPr lang="cs-CZ" sz="3200" dirty="0" smtClean="0"/>
              <a:t>stadium </a:t>
            </a:r>
            <a:r>
              <a:rPr lang="cs-CZ" sz="2800" dirty="0" smtClean="0"/>
              <a:t>– od 3 let věku dítěte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/>
              <a:t>Stadium </a:t>
            </a:r>
            <a:r>
              <a:rPr lang="cs-CZ" sz="3200" dirty="0" smtClean="0">
                <a:solidFill>
                  <a:schemeClr val="tx2"/>
                </a:solidFill>
              </a:rPr>
              <a:t>latence</a:t>
            </a:r>
            <a:r>
              <a:rPr lang="cs-CZ" sz="3200" dirty="0" smtClean="0"/>
              <a:t> </a:t>
            </a:r>
            <a:r>
              <a:rPr lang="cs-CZ" sz="2800" dirty="0" smtClean="0"/>
              <a:t>– od 5/6 let do dospívání</a:t>
            </a:r>
            <a:endParaRPr lang="cs-CZ" sz="2800" dirty="0" smtClean="0"/>
          </a:p>
          <a:p>
            <a:pPr marL="514350" indent="-514350">
              <a:buAutoNum type="romanUcPeriod"/>
            </a:pPr>
            <a:r>
              <a:rPr lang="cs-CZ" sz="3200" dirty="0" smtClean="0">
                <a:solidFill>
                  <a:schemeClr val="tx2"/>
                </a:solidFill>
              </a:rPr>
              <a:t>Genitální</a:t>
            </a:r>
            <a:r>
              <a:rPr lang="cs-CZ" sz="3200" dirty="0" smtClean="0"/>
              <a:t> </a:t>
            </a:r>
            <a:r>
              <a:rPr lang="cs-CZ" sz="3200" dirty="0" smtClean="0"/>
              <a:t>stadium </a:t>
            </a:r>
            <a:r>
              <a:rPr lang="cs-CZ" sz="2800" dirty="0" smtClean="0"/>
              <a:t>– od 12 let</a:t>
            </a:r>
            <a:endParaRPr lang="cs-CZ" sz="28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932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Periodizace vývoje myšlení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J. </a:t>
            </a:r>
            <a:r>
              <a:rPr lang="cs-CZ" sz="3200" b="1" dirty="0" err="1" smtClean="0">
                <a:solidFill>
                  <a:srgbClr val="0070C0"/>
                </a:solidFill>
              </a:rPr>
              <a:t>Piaget</a:t>
            </a:r>
            <a:endParaRPr lang="cs-CZ" sz="3200" b="1" dirty="0" smtClean="0">
              <a:solidFill>
                <a:srgbClr val="0070C0"/>
              </a:solidFill>
            </a:endParaRPr>
          </a:p>
          <a:p>
            <a:pPr marL="514350" indent="-514350">
              <a:buAutoNum type="romanUcPeriod"/>
            </a:pPr>
            <a:r>
              <a:rPr lang="cs-CZ" sz="3200" dirty="0" smtClean="0"/>
              <a:t>Stadium </a:t>
            </a:r>
            <a:r>
              <a:rPr lang="cs-CZ" sz="3200" dirty="0" smtClean="0">
                <a:solidFill>
                  <a:schemeClr val="tx2"/>
                </a:solidFill>
              </a:rPr>
              <a:t>senzomotorického</a:t>
            </a:r>
            <a:r>
              <a:rPr lang="cs-CZ" sz="3200" dirty="0" smtClean="0"/>
              <a:t> </a:t>
            </a:r>
            <a:r>
              <a:rPr lang="cs-CZ" sz="3200" dirty="0" smtClean="0"/>
              <a:t>vývoje </a:t>
            </a:r>
            <a:r>
              <a:rPr lang="cs-CZ" dirty="0" smtClean="0"/>
              <a:t>(do 2 let)</a:t>
            </a:r>
            <a:endParaRPr lang="cs-CZ" dirty="0" smtClean="0"/>
          </a:p>
          <a:p>
            <a:pPr marL="514350" indent="-514350">
              <a:buAutoNum type="romanUcPeriod"/>
            </a:pPr>
            <a:r>
              <a:rPr lang="cs-CZ" sz="3200" dirty="0" smtClean="0"/>
              <a:t>Stadium </a:t>
            </a:r>
            <a:r>
              <a:rPr lang="cs-CZ" sz="3200" dirty="0" smtClean="0">
                <a:solidFill>
                  <a:schemeClr val="tx2"/>
                </a:solidFill>
              </a:rPr>
              <a:t>předoperační</a:t>
            </a:r>
          </a:p>
          <a:p>
            <a:pPr marL="788670" lvl="1" indent="-514350">
              <a:buAutoNum type="romanUcPeriod"/>
            </a:pPr>
            <a:r>
              <a:rPr lang="cs-CZ" sz="2800" dirty="0" smtClean="0"/>
              <a:t>Fáze </a:t>
            </a:r>
            <a:r>
              <a:rPr lang="cs-CZ" sz="2800" i="1" dirty="0" smtClean="0">
                <a:solidFill>
                  <a:srgbClr val="00B050"/>
                </a:solidFill>
              </a:rPr>
              <a:t>symbolického a </a:t>
            </a:r>
            <a:r>
              <a:rPr lang="cs-CZ" sz="2800" i="1" dirty="0" err="1" smtClean="0">
                <a:solidFill>
                  <a:srgbClr val="00B050"/>
                </a:solidFill>
              </a:rPr>
              <a:t>předpojmového</a:t>
            </a:r>
            <a:r>
              <a:rPr lang="cs-CZ" sz="2800" i="1" dirty="0" smtClean="0">
                <a:solidFill>
                  <a:srgbClr val="00B050"/>
                </a:solidFill>
              </a:rPr>
              <a:t> </a:t>
            </a:r>
            <a:r>
              <a:rPr lang="cs-CZ" sz="2800" dirty="0" smtClean="0"/>
              <a:t>myšlení </a:t>
            </a:r>
            <a:r>
              <a:rPr lang="cs-CZ" sz="2400" dirty="0" smtClean="0"/>
              <a:t>(do 4 let)</a:t>
            </a:r>
            <a:endParaRPr lang="cs-CZ" sz="2400" dirty="0" smtClean="0"/>
          </a:p>
          <a:p>
            <a:pPr marL="788670" lvl="1" indent="-514350">
              <a:buAutoNum type="romanUcPeriod"/>
            </a:pPr>
            <a:r>
              <a:rPr lang="cs-CZ" sz="2800" dirty="0" smtClean="0"/>
              <a:t>Fáze </a:t>
            </a:r>
            <a:r>
              <a:rPr lang="cs-CZ" sz="2800" i="1" dirty="0" smtClean="0">
                <a:solidFill>
                  <a:srgbClr val="00B050"/>
                </a:solidFill>
              </a:rPr>
              <a:t>názorného</a:t>
            </a:r>
            <a:r>
              <a:rPr lang="cs-CZ" sz="2800" i="1" dirty="0" smtClean="0">
                <a:solidFill>
                  <a:schemeClr val="tx2"/>
                </a:solidFill>
              </a:rPr>
              <a:t> </a:t>
            </a:r>
            <a:r>
              <a:rPr lang="cs-CZ" sz="2800" dirty="0" smtClean="0"/>
              <a:t>myšlení </a:t>
            </a:r>
            <a:r>
              <a:rPr lang="cs-CZ" sz="2400" dirty="0" smtClean="0"/>
              <a:t>(do 7 let)</a:t>
            </a:r>
            <a:endParaRPr lang="cs-CZ" sz="2400" dirty="0" smtClean="0"/>
          </a:p>
          <a:p>
            <a:pPr marL="514350" indent="-514350">
              <a:buAutoNum type="romanUcPeriod"/>
            </a:pPr>
            <a:r>
              <a:rPr lang="cs-CZ" sz="3200" dirty="0" smtClean="0"/>
              <a:t>Stadium </a:t>
            </a:r>
            <a:r>
              <a:rPr lang="cs-CZ" sz="3200" dirty="0" smtClean="0">
                <a:solidFill>
                  <a:schemeClr val="tx2"/>
                </a:solidFill>
              </a:rPr>
              <a:t>konkrétních</a:t>
            </a:r>
            <a:r>
              <a:rPr lang="cs-CZ" sz="3200" dirty="0" smtClean="0"/>
              <a:t> </a:t>
            </a:r>
            <a:r>
              <a:rPr lang="cs-CZ" sz="3200" dirty="0" smtClean="0"/>
              <a:t>operací </a:t>
            </a:r>
            <a:r>
              <a:rPr lang="cs-CZ" dirty="0" smtClean="0"/>
              <a:t>(do 11/12 let)</a:t>
            </a:r>
            <a:endParaRPr lang="cs-CZ" dirty="0" smtClean="0"/>
          </a:p>
          <a:p>
            <a:pPr marL="514350" indent="-514350">
              <a:buAutoNum type="romanUcPeriod"/>
            </a:pPr>
            <a:r>
              <a:rPr lang="cs-CZ" sz="3200" dirty="0" smtClean="0"/>
              <a:t>Stadium </a:t>
            </a:r>
            <a:r>
              <a:rPr lang="cs-CZ" sz="3200" dirty="0" smtClean="0">
                <a:solidFill>
                  <a:schemeClr val="tx2"/>
                </a:solidFill>
              </a:rPr>
              <a:t>formálních</a:t>
            </a:r>
            <a:r>
              <a:rPr lang="cs-CZ" sz="3200" dirty="0" smtClean="0"/>
              <a:t> operací </a:t>
            </a:r>
            <a:r>
              <a:rPr lang="cs-CZ" dirty="0" smtClean="0"/>
              <a:t>(po 11. roce v průběhu dospívání)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2771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Etapy psychosociálního vývoje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E. H. </a:t>
            </a:r>
            <a:r>
              <a:rPr lang="cs-CZ" sz="3000" b="1" dirty="0" err="1" smtClean="0">
                <a:solidFill>
                  <a:srgbClr val="0070C0"/>
                </a:solidFill>
              </a:rPr>
              <a:t>Erikson</a:t>
            </a:r>
            <a:endParaRPr lang="cs-CZ" sz="3000" b="1" dirty="0" smtClean="0">
              <a:solidFill>
                <a:srgbClr val="0070C0"/>
              </a:solidFill>
            </a:endParaRPr>
          </a:p>
          <a:p>
            <a:pPr marL="514350" indent="-514350">
              <a:buAutoNum type="romanUcPeriod"/>
            </a:pPr>
            <a:r>
              <a:rPr lang="cs-CZ" sz="3000" dirty="0" smtClean="0"/>
              <a:t>Základní </a:t>
            </a:r>
            <a:r>
              <a:rPr lang="cs-CZ" sz="3000" dirty="0" smtClean="0">
                <a:solidFill>
                  <a:srgbClr val="00B050"/>
                </a:solidFill>
              </a:rPr>
              <a:t>důvěra</a:t>
            </a:r>
            <a:r>
              <a:rPr lang="cs-CZ" sz="3000" dirty="0" smtClean="0"/>
              <a:t> proti pocitům </a:t>
            </a:r>
            <a:r>
              <a:rPr lang="cs-CZ" sz="3000" dirty="0" smtClean="0"/>
              <a:t>nejistoty</a:t>
            </a:r>
          </a:p>
          <a:p>
            <a:pPr lvl="1"/>
            <a:r>
              <a:rPr lang="cs-CZ" sz="2600" dirty="0" smtClean="0"/>
              <a:t>do 1 roku</a:t>
            </a:r>
            <a:endParaRPr lang="cs-CZ" sz="2600" dirty="0" smtClean="0"/>
          </a:p>
          <a:p>
            <a:pPr marL="514350" indent="-514350">
              <a:buAutoNum type="romanUcPeriod"/>
            </a:pPr>
            <a:r>
              <a:rPr lang="cs-CZ" sz="3000" dirty="0" smtClean="0">
                <a:solidFill>
                  <a:srgbClr val="00B050"/>
                </a:solidFill>
              </a:rPr>
              <a:t>Autonomie</a:t>
            </a:r>
            <a:r>
              <a:rPr lang="cs-CZ" sz="3000" dirty="0" smtClean="0"/>
              <a:t> proti pocitům </a:t>
            </a:r>
            <a:r>
              <a:rPr lang="cs-CZ" sz="3000" dirty="0" smtClean="0"/>
              <a:t>studu</a:t>
            </a:r>
          </a:p>
          <a:p>
            <a:pPr lvl="1"/>
            <a:r>
              <a:rPr lang="cs-CZ" sz="2600" dirty="0" smtClean="0"/>
              <a:t>do 3 let věku</a:t>
            </a:r>
            <a:endParaRPr lang="cs-CZ" sz="2600" dirty="0" smtClean="0"/>
          </a:p>
          <a:p>
            <a:pPr marL="514350" indent="-514350">
              <a:buAutoNum type="romanUcPeriod"/>
            </a:pPr>
            <a:r>
              <a:rPr lang="cs-CZ" sz="3000" dirty="0" smtClean="0">
                <a:solidFill>
                  <a:srgbClr val="00B050"/>
                </a:solidFill>
              </a:rPr>
              <a:t>Iniciativa</a:t>
            </a:r>
            <a:r>
              <a:rPr lang="cs-CZ" sz="3000" dirty="0" smtClean="0"/>
              <a:t> proti pocitům </a:t>
            </a:r>
            <a:r>
              <a:rPr lang="cs-CZ" sz="3000" dirty="0" smtClean="0"/>
              <a:t>viny</a:t>
            </a:r>
          </a:p>
          <a:p>
            <a:pPr lvl="1"/>
            <a:r>
              <a:rPr lang="cs-CZ" sz="2600" dirty="0" smtClean="0"/>
              <a:t>předškolní věk (3–6 let)</a:t>
            </a:r>
            <a:endParaRPr lang="cs-CZ" sz="2600" dirty="0" smtClean="0"/>
          </a:p>
          <a:p>
            <a:pPr marL="514350" indent="-514350">
              <a:buAutoNum type="romanUcPeriod"/>
            </a:pPr>
            <a:r>
              <a:rPr lang="cs-CZ" sz="3000" dirty="0" smtClean="0">
                <a:solidFill>
                  <a:srgbClr val="00B050"/>
                </a:solidFill>
              </a:rPr>
              <a:t>Snaživost</a:t>
            </a:r>
            <a:r>
              <a:rPr lang="cs-CZ" sz="3000" dirty="0" smtClean="0"/>
              <a:t> proti pocitům </a:t>
            </a:r>
            <a:r>
              <a:rPr lang="cs-CZ" sz="3000" dirty="0" smtClean="0"/>
              <a:t>méněcennosti</a:t>
            </a:r>
          </a:p>
          <a:p>
            <a:pPr lvl="1"/>
            <a:r>
              <a:rPr lang="cs-CZ" sz="2600" dirty="0" smtClean="0"/>
              <a:t>mladší školák (7–11 let)</a:t>
            </a:r>
            <a:endParaRPr lang="cs-CZ" sz="2600" dirty="0" smtClean="0"/>
          </a:p>
        </p:txBody>
      </p:sp>
    </p:spTree>
    <p:extLst>
      <p:ext uri="{BB962C8B-B14F-4D97-AF65-F5344CB8AC3E}">
        <p14:creationId xmlns:p14="http://schemas.microsoft.com/office/powerpoint/2010/main" val="2290069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+mj-lt"/>
              <a:buAutoNum type="romanUcPeriod" startAt="5"/>
            </a:pPr>
            <a:r>
              <a:rPr lang="cs-CZ" sz="3000" dirty="0">
                <a:solidFill>
                  <a:srgbClr val="00B050"/>
                </a:solidFill>
              </a:rPr>
              <a:t>Identita</a:t>
            </a:r>
            <a:r>
              <a:rPr lang="cs-CZ" sz="3000" dirty="0"/>
              <a:t> proti zmatení </a:t>
            </a:r>
            <a:r>
              <a:rPr lang="cs-CZ" sz="3000" dirty="0" smtClean="0"/>
              <a:t>rolí</a:t>
            </a:r>
          </a:p>
          <a:p>
            <a:pPr lvl="1"/>
            <a:r>
              <a:rPr lang="cs-CZ" sz="2600" dirty="0" smtClean="0"/>
              <a:t>dospívání (12–19 let)</a:t>
            </a:r>
            <a:endParaRPr lang="cs-CZ" sz="2600" dirty="0"/>
          </a:p>
          <a:p>
            <a:pPr marL="571500" indent="-571500">
              <a:buFont typeface="+mj-lt"/>
              <a:buAutoNum type="romanUcPeriod" startAt="5"/>
            </a:pPr>
            <a:r>
              <a:rPr lang="cs-CZ" sz="3000" dirty="0">
                <a:solidFill>
                  <a:srgbClr val="00B050"/>
                </a:solidFill>
              </a:rPr>
              <a:t>Intimita</a:t>
            </a:r>
            <a:r>
              <a:rPr lang="cs-CZ" sz="3000" dirty="0"/>
              <a:t> proti pocitům </a:t>
            </a:r>
            <a:r>
              <a:rPr lang="cs-CZ" sz="3000" dirty="0" smtClean="0"/>
              <a:t>izolace</a:t>
            </a:r>
          </a:p>
          <a:p>
            <a:pPr lvl="1"/>
            <a:r>
              <a:rPr lang="cs-CZ" sz="2600" dirty="0" smtClean="0"/>
              <a:t>mladá dospělost (20–30 let)</a:t>
            </a:r>
            <a:endParaRPr lang="cs-CZ" sz="2600" dirty="0"/>
          </a:p>
          <a:p>
            <a:pPr marL="514350" indent="-514350">
              <a:buAutoNum type="romanUcPeriod" startAt="5"/>
            </a:pPr>
            <a:r>
              <a:rPr lang="cs-CZ" sz="3000" dirty="0" err="1">
                <a:solidFill>
                  <a:srgbClr val="00B050"/>
                </a:solidFill>
              </a:rPr>
              <a:t>Generativita</a:t>
            </a:r>
            <a:r>
              <a:rPr lang="cs-CZ" sz="3000" dirty="0"/>
              <a:t> proti </a:t>
            </a:r>
            <a:r>
              <a:rPr lang="cs-CZ" sz="3000" dirty="0" smtClean="0"/>
              <a:t>stagnaci</a:t>
            </a:r>
          </a:p>
          <a:p>
            <a:pPr lvl="1"/>
            <a:r>
              <a:rPr lang="cs-CZ" sz="2600" dirty="0" smtClean="0"/>
              <a:t>dospělost (30–45–60 let)</a:t>
            </a:r>
            <a:endParaRPr lang="cs-CZ" sz="2600" dirty="0"/>
          </a:p>
          <a:p>
            <a:pPr marL="514350" indent="-514350">
              <a:buAutoNum type="romanUcPeriod" startAt="5"/>
            </a:pPr>
            <a:r>
              <a:rPr lang="cs-CZ" sz="3000" dirty="0">
                <a:solidFill>
                  <a:srgbClr val="00B050"/>
                </a:solidFill>
              </a:rPr>
              <a:t>Integrita</a:t>
            </a:r>
            <a:r>
              <a:rPr lang="cs-CZ" sz="3000" dirty="0"/>
              <a:t> proti zoufalství/strachu ze </a:t>
            </a:r>
            <a:r>
              <a:rPr lang="cs-CZ" sz="3000" dirty="0" smtClean="0"/>
              <a:t>smrti</a:t>
            </a:r>
          </a:p>
          <a:p>
            <a:pPr lvl="1"/>
            <a:r>
              <a:rPr lang="cs-CZ" sz="2600" dirty="0" smtClean="0"/>
              <a:t>stárnutí a stáří (65 let a více)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348606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Periodizace morálního vývoje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L. </a:t>
            </a:r>
            <a:r>
              <a:rPr lang="cs-CZ" sz="2800" b="1" dirty="0" err="1" smtClean="0">
                <a:solidFill>
                  <a:srgbClr val="0070C0"/>
                </a:solidFill>
              </a:rPr>
              <a:t>Kohlberg</a:t>
            </a:r>
            <a:endParaRPr lang="cs-CZ" sz="2800" b="1" dirty="0" smtClean="0">
              <a:solidFill>
                <a:srgbClr val="0070C0"/>
              </a:solidFill>
            </a:endParaRPr>
          </a:p>
          <a:p>
            <a:pPr marL="514350" indent="-514350">
              <a:buAutoNum type="romanUcPeriod"/>
            </a:pPr>
            <a:r>
              <a:rPr lang="cs-CZ" sz="3000" dirty="0" smtClean="0"/>
              <a:t>Fáze </a:t>
            </a:r>
            <a:r>
              <a:rPr lang="cs-CZ" sz="3000" dirty="0" err="1" smtClean="0">
                <a:solidFill>
                  <a:srgbClr val="00B050"/>
                </a:solidFill>
              </a:rPr>
              <a:t>prekonvenční</a:t>
            </a:r>
            <a:r>
              <a:rPr lang="cs-CZ" sz="3000" dirty="0" smtClean="0"/>
              <a:t> </a:t>
            </a:r>
            <a:r>
              <a:rPr lang="cs-CZ" sz="3000" dirty="0" smtClean="0"/>
              <a:t>morálky </a:t>
            </a:r>
            <a:r>
              <a:rPr lang="cs-CZ" dirty="0" smtClean="0"/>
              <a:t>(předškolní věk)</a:t>
            </a:r>
            <a:endParaRPr lang="cs-CZ" dirty="0" smtClean="0"/>
          </a:p>
          <a:p>
            <a:pPr marL="788670" lvl="1" indent="-514350">
              <a:buAutoNum type="romanUcPeriod"/>
            </a:pPr>
            <a:r>
              <a:rPr lang="cs-CZ" sz="2600" dirty="0" smtClean="0"/>
              <a:t>Poslušnost, vyhnutí se trestu</a:t>
            </a:r>
          </a:p>
          <a:p>
            <a:pPr marL="788670" lvl="1" indent="-514350">
              <a:buAutoNum type="romanUcPeriod"/>
            </a:pPr>
            <a:r>
              <a:rPr lang="cs-CZ" sz="2600" dirty="0" smtClean="0"/>
              <a:t>Účelnost, orientace na odměnu</a:t>
            </a:r>
          </a:p>
          <a:p>
            <a:pPr marL="514350" indent="-514350">
              <a:buAutoNum type="romanUcPeriod"/>
            </a:pPr>
            <a:r>
              <a:rPr lang="cs-CZ" sz="3000" dirty="0" smtClean="0"/>
              <a:t>Fáze </a:t>
            </a:r>
            <a:r>
              <a:rPr lang="cs-CZ" sz="3000" dirty="0" smtClean="0">
                <a:solidFill>
                  <a:srgbClr val="00B050"/>
                </a:solidFill>
              </a:rPr>
              <a:t>konvenční </a:t>
            </a:r>
            <a:r>
              <a:rPr lang="cs-CZ" sz="3000" dirty="0" smtClean="0"/>
              <a:t>morálky </a:t>
            </a:r>
            <a:r>
              <a:rPr lang="cs-CZ" dirty="0" smtClean="0"/>
              <a:t>(školní věk)</a:t>
            </a:r>
            <a:endParaRPr lang="cs-CZ" dirty="0" smtClean="0"/>
          </a:p>
          <a:p>
            <a:pPr marL="788670" lvl="1" indent="-514350">
              <a:buAutoNum type="romanUcPeriod"/>
            </a:pPr>
            <a:r>
              <a:rPr lang="cs-CZ" sz="2600" dirty="0" smtClean="0"/>
              <a:t>Konformita</a:t>
            </a:r>
            <a:endParaRPr lang="cs-CZ" sz="2600" dirty="0"/>
          </a:p>
          <a:p>
            <a:pPr marL="788670" lvl="1" indent="-514350">
              <a:buAutoNum type="romanUcPeriod"/>
            </a:pPr>
            <a:r>
              <a:rPr lang="cs-CZ" sz="2600" dirty="0"/>
              <a:t>Sociální </a:t>
            </a:r>
            <a:r>
              <a:rPr lang="cs-CZ" sz="2600" dirty="0" smtClean="0"/>
              <a:t>souhra</a:t>
            </a:r>
          </a:p>
          <a:p>
            <a:pPr marL="514350" indent="-514350">
              <a:buAutoNum type="romanUcPeriod"/>
            </a:pPr>
            <a:r>
              <a:rPr lang="cs-CZ" sz="3000" dirty="0" smtClean="0"/>
              <a:t>Fáze </a:t>
            </a:r>
            <a:r>
              <a:rPr lang="cs-CZ" sz="3000" dirty="0" err="1" smtClean="0">
                <a:solidFill>
                  <a:srgbClr val="00B050"/>
                </a:solidFill>
              </a:rPr>
              <a:t>postkonvenční</a:t>
            </a:r>
            <a:r>
              <a:rPr lang="cs-CZ" sz="3000" dirty="0" smtClean="0"/>
              <a:t> </a:t>
            </a:r>
            <a:r>
              <a:rPr lang="cs-CZ" sz="3000" dirty="0" smtClean="0"/>
              <a:t>morálky </a:t>
            </a:r>
            <a:r>
              <a:rPr lang="cs-CZ" dirty="0" smtClean="0"/>
              <a:t>(dospělost)</a:t>
            </a:r>
            <a:endParaRPr lang="cs-CZ" dirty="0" smtClean="0"/>
          </a:p>
          <a:p>
            <a:pPr marL="788670" lvl="1" indent="-514350">
              <a:buAutoNum type="romanUcPeriod"/>
            </a:pPr>
            <a:r>
              <a:rPr lang="cs-CZ" sz="2600" dirty="0" smtClean="0"/>
              <a:t>Společenská </a:t>
            </a:r>
            <a:r>
              <a:rPr lang="cs-CZ" sz="2600" dirty="0" smtClean="0"/>
              <a:t>smlouva</a:t>
            </a:r>
            <a:endParaRPr lang="cs-CZ" sz="2600" dirty="0" smtClean="0"/>
          </a:p>
          <a:p>
            <a:pPr marL="788670" lvl="1" indent="-514350">
              <a:buAutoNum type="romanUcPeriod"/>
            </a:pPr>
            <a:r>
              <a:rPr lang="cs-CZ" sz="2600" dirty="0" smtClean="0"/>
              <a:t>Obecné etické principy</a:t>
            </a:r>
          </a:p>
          <a:p>
            <a:pPr marL="788670" lvl="1" indent="-514350">
              <a:buAutoNum type="romanUcPeriod"/>
            </a:pPr>
            <a:r>
              <a:rPr lang="cs-CZ" sz="2600" dirty="0" smtClean="0"/>
              <a:t>Náboženské/mystické stadium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1656207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49</TotalTime>
  <Words>357</Words>
  <Application>Microsoft Office PowerPoint</Application>
  <PresentationFormat>Předvádění na obrazovce (4:3)</PresentationFormat>
  <Paragraphs>80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Přehlednost</vt:lpstr>
      <vt:lpstr>Vývojové periodizace</vt:lpstr>
      <vt:lpstr>Příhodova ontogeneze lidské psychiky</vt:lpstr>
      <vt:lpstr>Prezentace aplikace PowerPoint</vt:lpstr>
      <vt:lpstr>Jiná varianta…</vt:lpstr>
      <vt:lpstr>Psychoanalytická periodizace</vt:lpstr>
      <vt:lpstr>Periodizace vývoje myšlení</vt:lpstr>
      <vt:lpstr>Etapy psychosociálního vývoje</vt:lpstr>
      <vt:lpstr>Prezentace aplikace PowerPoint</vt:lpstr>
      <vt:lpstr>Periodizace morálního vývoje</vt:lpstr>
    </vt:vector>
  </TitlesOfParts>
  <Company>Západočeská Univerzita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Vývojové periodizace</dc:title>
  <dc:creator>PhDr. Mgr. Kateřina LOHROVÁ Ph.D.</dc:creator>
  <cp:lastModifiedBy>PhDr. Mgr. Kateřina LOHROVÁ Ph.D.</cp:lastModifiedBy>
  <cp:revision>6</cp:revision>
  <dcterms:created xsi:type="dcterms:W3CDTF">2017-10-04T06:42:47Z</dcterms:created>
  <dcterms:modified xsi:type="dcterms:W3CDTF">2017-10-04T14:36:13Z</dcterms:modified>
</cp:coreProperties>
</file>